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ACA"/>
          </a:solidFill>
        </a:fill>
      </a:tcStyle>
    </a:wholeTbl>
    <a:band2H>
      <a:tcTxStyle/>
      <a:tcStyle>
        <a:tcBdr/>
        <a:fill>
          <a:solidFill>
            <a:srgbClr val="E7ED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EE9"/>
          </a:solidFill>
        </a:fill>
      </a:tcStyle>
    </a:wholeTbl>
    <a:band2H>
      <a:tcTxStyle/>
      <a:tcStyle>
        <a:tcBdr/>
        <a:fill>
          <a:solidFill>
            <a:srgbClr val="E9E8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9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8"/>
            <a:ext cx="14716127" cy="4643439"/>
          </a:xfrm>
          <a:prstGeom prst="rect">
            <a:avLst/>
          </a:prstGeom>
        </p:spPr>
        <p:txBody>
          <a:bodyPr anchor="b"/>
          <a:lstStyle/>
          <a:p>
            <a:r>
              <a:t>Title Text</a:t>
            </a:r>
          </a:p>
        </p:txBody>
      </p:sp>
      <p:sp>
        <p:nvSpPr>
          <p:cNvPr id="12" name="Body Level One…"/>
          <p:cNvSpPr txBox="1">
            <a:spLocks noGrp="1"/>
          </p:cNvSpPr>
          <p:nvPr>
            <p:ph type="body" sz="quarter" idx="1"/>
          </p:nvPr>
        </p:nvSpPr>
        <p:spPr>
          <a:xfrm>
            <a:off x="4833937" y="7072311"/>
            <a:ext cx="14716127" cy="1589486"/>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4833937" y="8947546"/>
            <a:ext cx="14716127" cy="660799"/>
          </a:xfrm>
          <a:prstGeom prst="rect">
            <a:avLst/>
          </a:prstGeom>
        </p:spPr>
        <p:txBody>
          <a:bodyPr anchor="t"/>
          <a:lstStyle>
            <a:lvl1pPr marL="0" indent="0" algn="ctr">
              <a:spcBef>
                <a:spcPts val="0"/>
              </a:spcBef>
              <a:buSzTx/>
              <a:buNone/>
              <a:defRPr sz="3200" i="1"/>
            </a:lvl1pPr>
            <a:lvl2pPr marL="818815" indent="-374315" algn="ctr">
              <a:spcBef>
                <a:spcPts val="0"/>
              </a:spcBef>
              <a:defRPr sz="3200" i="1"/>
            </a:lvl2pPr>
            <a:lvl3pPr marL="1263315" indent="-374315" algn="ctr">
              <a:spcBef>
                <a:spcPts val="0"/>
              </a:spcBef>
              <a:defRPr sz="3200" i="1"/>
            </a:lvl3pPr>
            <a:lvl4pPr marL="1707815" indent="-374315" algn="ctr">
              <a:spcBef>
                <a:spcPts val="0"/>
              </a:spcBef>
              <a:defRPr sz="3200" i="1"/>
            </a:lvl4pPr>
            <a:lvl5pPr marL="2152315" indent="-374315" algn="ctr">
              <a:spcBef>
                <a:spcPts val="0"/>
              </a:spcBef>
              <a:defRPr sz="3200"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4833937" y="6000353"/>
            <a:ext cx="14716128" cy="965202"/>
          </a:xfrm>
          <a:prstGeom prst="rect">
            <a:avLst/>
          </a:prstGeom>
        </p:spPr>
        <p:txBody>
          <a:bodyPr/>
          <a:lstStyle/>
          <a:p>
            <a:pPr marL="0" indent="0" algn="ctr">
              <a:spcBef>
                <a:spcPts val="0"/>
              </a:spcBef>
              <a:buSzTx/>
              <a:buNone/>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3043534" y="0"/>
            <a:ext cx="18288003"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4833937" y="2303858"/>
            <a:ext cx="14716127" cy="4643439"/>
          </a:xfrm>
          <a:prstGeom prst="rect">
            <a:avLst/>
          </a:prstGeom>
        </p:spPr>
        <p:txBody>
          <a:bodyPr anchor="b"/>
          <a:lstStyle/>
          <a:p>
            <a:r>
              <a:t>Title Text</a:t>
            </a:r>
          </a:p>
        </p:txBody>
      </p:sp>
      <p:sp>
        <p:nvSpPr>
          <p:cNvPr id="118" name="Body Level One…"/>
          <p:cNvSpPr txBox="1">
            <a:spLocks noGrp="1"/>
          </p:cNvSpPr>
          <p:nvPr>
            <p:ph type="body" sz="quarter" idx="1"/>
          </p:nvPr>
        </p:nvSpPr>
        <p:spPr>
          <a:xfrm>
            <a:off x="4833937" y="7072311"/>
            <a:ext cx="14716127" cy="1589486"/>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sz="half" idx="13"/>
          </p:nvPr>
        </p:nvSpPr>
        <p:spPr>
          <a:xfrm>
            <a:off x="5325069" y="928687"/>
            <a:ext cx="13722212" cy="8304611"/>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4833937" y="9447609"/>
            <a:ext cx="14716127" cy="2000252"/>
          </a:xfrm>
          <a:prstGeom prst="rect">
            <a:avLst/>
          </a:prstGeom>
        </p:spPr>
        <p:txBody>
          <a:bodyPr/>
          <a:lstStyle/>
          <a:p>
            <a:r>
              <a:t>Title Text</a:t>
            </a:r>
          </a:p>
        </p:txBody>
      </p:sp>
      <p:sp>
        <p:nvSpPr>
          <p:cNvPr id="22" name="Body Level One…"/>
          <p:cNvSpPr txBox="1">
            <a:spLocks noGrp="1"/>
          </p:cNvSpPr>
          <p:nvPr>
            <p:ph type="body" sz="quarter" idx="1"/>
          </p:nvPr>
        </p:nvSpPr>
        <p:spPr>
          <a:xfrm>
            <a:off x="4833937" y="11519296"/>
            <a:ext cx="14716127" cy="1589487"/>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833937" y="4536280"/>
            <a:ext cx="14716127" cy="464343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2495609" y="898481"/>
            <a:ext cx="7489363" cy="11555016"/>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4387453" y="892967"/>
            <a:ext cx="7500939" cy="5607846"/>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4387453" y="6697264"/>
            <a:ext cx="7500939" cy="578644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4387453" y="3643312"/>
            <a:ext cx="15609094" cy="884039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12495609" y="3643312"/>
            <a:ext cx="7500939" cy="8840393"/>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quarter" idx="1"/>
          </p:nvPr>
        </p:nvSpPr>
        <p:spPr>
          <a:xfrm>
            <a:off x="4387453" y="3643312"/>
            <a:ext cx="7500939" cy="8840393"/>
          </a:xfrm>
          <a:prstGeom prst="rect">
            <a:avLst/>
          </a:prstGeom>
        </p:spPr>
        <p:txBody>
          <a:bodyPr/>
          <a:lstStyle>
            <a:lvl1pPr marL="465363" indent="-465363">
              <a:spcBef>
                <a:spcPts val="4500"/>
              </a:spcBef>
              <a:defRPr sz="3800"/>
            </a:lvl1pPr>
            <a:lvl2pPr marL="808263" indent="-465363">
              <a:spcBef>
                <a:spcPts val="4500"/>
              </a:spcBef>
              <a:defRPr sz="3800"/>
            </a:lvl2pPr>
            <a:lvl3pPr marL="1354364" indent="-465364">
              <a:spcBef>
                <a:spcPts val="4500"/>
              </a:spcBef>
              <a:defRPr sz="3800"/>
            </a:lvl3pPr>
            <a:lvl4pPr marL="1798864" indent="-465364">
              <a:spcBef>
                <a:spcPts val="4500"/>
              </a:spcBef>
              <a:defRPr sz="3800"/>
            </a:lvl4pPr>
            <a:lvl5pPr marL="22433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387453" y="1785936"/>
            <a:ext cx="15609094" cy="101441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2513467" y="6983014"/>
            <a:ext cx="7500941" cy="548283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2513467" y="892967"/>
            <a:ext cx="7500941" cy="548283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4387453" y="892967"/>
            <a:ext cx="7500939" cy="1157287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387453" y="357186"/>
            <a:ext cx="15609094" cy="3036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normAutofit/>
          </a:bodyPr>
          <a:lstStyle/>
          <a:p>
            <a:r>
              <a:t>Title Text</a:t>
            </a:r>
          </a:p>
        </p:txBody>
      </p:sp>
      <p:sp>
        <p:nvSpPr>
          <p:cNvPr id="3" name="Body Level One…"/>
          <p:cNvSpPr txBox="1">
            <a:spLocks noGrp="1"/>
          </p:cNvSpPr>
          <p:nvPr>
            <p:ph type="body" idx="1"/>
          </p:nvPr>
        </p:nvSpPr>
        <p:spPr>
          <a:xfrm>
            <a:off x="13610166" y="3962400"/>
            <a:ext cx="9550401" cy="975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35814" y="13019484"/>
            <a:ext cx="494513" cy="511175"/>
          </a:xfrm>
          <a:prstGeom prst="rect">
            <a:avLst/>
          </a:prstGeom>
          <a:ln w="12700">
            <a:miter lim="400000"/>
          </a:ln>
        </p:spPr>
        <p:txBody>
          <a:bodyPr wrap="none" lIns="71436" tIns="71436" rIns="71436" bIns="71436">
            <a:spAutoFit/>
          </a:bodyPr>
          <a:lstStyle>
            <a:lvl1pPr>
              <a:defRPr sz="24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Light"/>
          <a:ea typeface="Helvetica Light"/>
          <a:cs typeface="Helvetica Light"/>
          <a:sym typeface="Helvetica Light"/>
        </a:defRPr>
      </a:lvl1pPr>
      <a:lvl2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82153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Helvetica Light"/>
          <a:ea typeface="Helvetica Light"/>
          <a:cs typeface="Helvetica Light"/>
          <a:sym typeface="Helvetica Light"/>
        </a:defRPr>
      </a:lvl9pPr>
    </p:titleStyle>
    <p:bodyStyle>
      <a:lvl1pPr marL="608263" marR="0" indent="-608263" algn="l" defTabSz="82153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Helvetica Light"/>
          <a:ea typeface="Helvetica Light"/>
          <a:cs typeface="Helvetica Light"/>
          <a:sym typeface="Helvetica Light"/>
        </a:defRPr>
      </a:lvl1pPr>
      <a:lvl2pPr marL="1052762" marR="0" indent="-608263" algn="l" defTabSz="82153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Helvetica Light"/>
          <a:ea typeface="Helvetica Light"/>
          <a:cs typeface="Helvetica Light"/>
          <a:sym typeface="Helvetica Light"/>
        </a:defRPr>
      </a:lvl2pPr>
      <a:lvl3pPr marL="1497262" marR="0" indent="-608262" algn="l" defTabSz="82153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Helvetica Light"/>
          <a:ea typeface="Helvetica Light"/>
          <a:cs typeface="Helvetica Light"/>
          <a:sym typeface="Helvetica Light"/>
        </a:defRPr>
      </a:lvl3pPr>
      <a:lvl4pPr marL="1941763" marR="0" indent="-608263" algn="l" defTabSz="82153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Helvetica Light"/>
          <a:ea typeface="Helvetica Light"/>
          <a:cs typeface="Helvetica Light"/>
          <a:sym typeface="Helvetica Light"/>
        </a:defRPr>
      </a:lvl4pPr>
      <a:lvl5pPr marL="2386263" marR="0" indent="-608263" algn="l" defTabSz="82153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Helvetica Light"/>
          <a:ea typeface="Helvetica Light"/>
          <a:cs typeface="Helvetica Light"/>
          <a:sym typeface="Helvetica Light"/>
        </a:defRPr>
      </a:lvl5pPr>
      <a:lvl6pPr marL="2830763" marR="0" indent="-608263" algn="l" defTabSz="82153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Helvetica Light"/>
          <a:ea typeface="Helvetica Light"/>
          <a:cs typeface="Helvetica Light"/>
          <a:sym typeface="Helvetica Light"/>
        </a:defRPr>
      </a:lvl6pPr>
      <a:lvl7pPr marL="3275262" marR="0" indent="-608263" algn="l" defTabSz="82153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Helvetica Light"/>
          <a:ea typeface="Helvetica Light"/>
          <a:cs typeface="Helvetica Light"/>
          <a:sym typeface="Helvetica Light"/>
        </a:defRPr>
      </a:lvl7pPr>
      <a:lvl8pPr marL="3719762" marR="0" indent="-608263" algn="l" defTabSz="82153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Helvetica Light"/>
          <a:ea typeface="Helvetica Light"/>
          <a:cs typeface="Helvetica Light"/>
          <a:sym typeface="Helvetica Light"/>
        </a:defRPr>
      </a:lvl8pPr>
      <a:lvl9pPr marL="4164262" marR="0" indent="-608262" algn="l" defTabSz="82153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Helvetica Light"/>
          <a:ea typeface="Helvetica Light"/>
          <a:cs typeface="Helvetica Light"/>
          <a:sym typeface="Helvetica Light"/>
        </a:defRPr>
      </a:lvl9pPr>
    </p:bodyStyle>
    <p:otherStyle>
      <a:lvl1pPr marL="0" marR="0" indent="0" algn="ctr" defTabSz="82153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0" algn="ctr" defTabSz="82153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0" algn="ctr" defTabSz="82153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0" algn="ctr" defTabSz="82153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0" algn="ctr" defTabSz="82153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0" algn="ctr" defTabSz="82153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0" algn="ctr" defTabSz="82153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0" algn="ctr" defTabSz="82153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0" algn="ctr" defTabSz="82153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iki.idv.lu/" TargetMode="External"/><Relationship Id="rId7" Type="http://schemas.openxmlformats.org/officeDocument/2006/relationships/image" Target="../media/image2.png"/><Relationship Id="rId2" Type="http://schemas.openxmlformats.org/officeDocument/2006/relationships/hyperlink" Target="http://www.idv.lu" TargetMode="Externa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age" descr="Image"/>
          <p:cNvPicPr>
            <a:picLocks noChangeAspect="1"/>
          </p:cNvPicPr>
          <p:nvPr/>
        </p:nvPicPr>
        <p:blipFill>
          <a:blip r:embed="rId2">
            <a:extLst/>
          </a:blip>
          <a:stretch>
            <a:fillRect/>
          </a:stretch>
        </p:blipFill>
        <p:spPr>
          <a:xfrm>
            <a:off x="2895706" y="2352319"/>
            <a:ext cx="1676188" cy="730961"/>
          </a:xfrm>
          <a:prstGeom prst="rect">
            <a:avLst/>
          </a:prstGeom>
          <a:ln w="12700">
            <a:miter lim="400000"/>
          </a:ln>
        </p:spPr>
      </p:pic>
      <p:pic>
        <p:nvPicPr>
          <p:cNvPr id="129" name="Image" descr="Image"/>
          <p:cNvPicPr>
            <a:picLocks noChangeAspect="1"/>
          </p:cNvPicPr>
          <p:nvPr/>
        </p:nvPicPr>
        <p:blipFill>
          <a:blip r:embed="rId3">
            <a:extLst/>
          </a:blip>
          <a:stretch>
            <a:fillRect/>
          </a:stretch>
        </p:blipFill>
        <p:spPr>
          <a:xfrm>
            <a:off x="3403819" y="4664407"/>
            <a:ext cx="5888332" cy="2797753"/>
          </a:xfrm>
          <a:prstGeom prst="rect">
            <a:avLst/>
          </a:prstGeom>
          <a:ln w="12700">
            <a:miter lim="400000"/>
          </a:ln>
        </p:spPr>
      </p:pic>
      <p:pic>
        <p:nvPicPr>
          <p:cNvPr id="130" name="Image" descr="Image"/>
          <p:cNvPicPr>
            <a:picLocks noChangeAspect="1"/>
          </p:cNvPicPr>
          <p:nvPr/>
        </p:nvPicPr>
        <p:blipFill>
          <a:blip r:embed="rId4">
            <a:extLst/>
          </a:blip>
          <a:stretch>
            <a:fillRect/>
          </a:stretch>
        </p:blipFill>
        <p:spPr>
          <a:xfrm>
            <a:off x="11283432" y="3376083"/>
            <a:ext cx="13453357" cy="3275618"/>
          </a:xfrm>
          <a:prstGeom prst="rect">
            <a:avLst/>
          </a:prstGeom>
          <a:ln w="12700">
            <a:miter lim="400000"/>
          </a:ln>
        </p:spPr>
      </p:pic>
      <p:pic>
        <p:nvPicPr>
          <p:cNvPr id="131" name="Image" descr="Image"/>
          <p:cNvPicPr>
            <a:picLocks noChangeAspect="1"/>
          </p:cNvPicPr>
          <p:nvPr/>
        </p:nvPicPr>
        <p:blipFill>
          <a:blip r:embed="rId5">
            <a:extLst/>
          </a:blip>
          <a:stretch>
            <a:fillRect/>
          </a:stretch>
        </p:blipFill>
        <p:spPr>
          <a:xfrm>
            <a:off x="5651679" y="3694665"/>
            <a:ext cx="5046796" cy="206200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31"/>
                                        </p:tgtEl>
                                        <p:attrNameLst>
                                          <p:attrName>style.visibility</p:attrName>
                                        </p:attrNameLst>
                                      </p:cBhvr>
                                      <p:to>
                                        <p:strVal val="visible"/>
                                      </p:to>
                                    </p:set>
                                    <p:animEffect transition="in" filter="fade">
                                      <p:cBhvr>
                                        <p:cTn id="7" dur="1500"/>
                                        <p:tgtEl>
                                          <p:spTgt spid="131"/>
                                        </p:tgtEl>
                                      </p:cBhvr>
                                    </p:animEffect>
                                  </p:childTnLst>
                                </p:cTn>
                              </p:par>
                            </p:childTnLst>
                          </p:cTn>
                        </p:par>
                        <p:par>
                          <p:cTn id="8" fill="hold">
                            <p:stCondLst>
                              <p:cond delay="1500"/>
                            </p:stCondLst>
                            <p:childTnLst>
                              <p:par>
                                <p:cTn id="9" presetID="10" presetClass="entr" fill="hold" grpId="2" nodeType="afterEffect">
                                  <p:stCondLst>
                                    <p:cond delay="0"/>
                                  </p:stCondLst>
                                  <p:iterate>
                                    <p:tmAbs val="0"/>
                                  </p:iterate>
                                  <p:childTnLst>
                                    <p:set>
                                      <p:cBhvr>
                                        <p:cTn id="10" fill="hold"/>
                                        <p:tgtEl>
                                          <p:spTgt spid="129"/>
                                        </p:tgtEl>
                                        <p:attrNameLst>
                                          <p:attrName>style.visibility</p:attrName>
                                        </p:attrNameLst>
                                      </p:cBhvr>
                                      <p:to>
                                        <p:strVal val="visible"/>
                                      </p:to>
                                    </p:set>
                                    <p:animEffect transition="in" filter="fade">
                                      <p:cBhvr>
                                        <p:cTn id="11" dur="1500"/>
                                        <p:tgtEl>
                                          <p:spTgt spid="129"/>
                                        </p:tgtEl>
                                      </p:cBhvr>
                                    </p:animEffect>
                                  </p:childTnLst>
                                </p:cTn>
                              </p:par>
                            </p:childTnLst>
                          </p:cTn>
                        </p:par>
                        <p:par>
                          <p:cTn id="12" fill="hold">
                            <p:stCondLst>
                              <p:cond delay="3000"/>
                            </p:stCondLst>
                            <p:childTnLst>
                              <p:par>
                                <p:cTn id="13" presetID="22" presetClass="entr" presetSubtype="8" fill="hold" grpId="3" nodeType="afterEffect">
                                  <p:stCondLst>
                                    <p:cond delay="0"/>
                                  </p:stCondLst>
                                  <p:iterate>
                                    <p:tmAbs val="0"/>
                                  </p:iterate>
                                  <p:childTnLst>
                                    <p:set>
                                      <p:cBhvr>
                                        <p:cTn id="14" fill="hold"/>
                                        <p:tgtEl>
                                          <p:spTgt spid="130"/>
                                        </p:tgtEl>
                                        <p:attrNameLst>
                                          <p:attrName>style.visibility</p:attrName>
                                        </p:attrNameLst>
                                      </p:cBhvr>
                                      <p:to>
                                        <p:strVal val="visible"/>
                                      </p:to>
                                    </p:set>
                                    <p:animEffect transition="in" filter="wipe(left)">
                                      <p:cBhvr>
                                        <p:cTn id="15" dur="1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2" animBg="1" advAuto="0"/>
      <p:bldP spid="130" grpId="3" animBg="1" advAuto="0"/>
      <p:bldP spid="131"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Le DÉPISTAGE SCOLAIRE de VISION au cycle 1 du fondamental (tranche d’âge 4-6 ans) aura comme but d’identifier les enfants ayant des troubles relatifs à la vue.…"/>
          <p:cNvSpPr txBox="1"/>
          <p:nvPr/>
        </p:nvSpPr>
        <p:spPr>
          <a:xfrm>
            <a:off x="203199" y="642068"/>
            <a:ext cx="23515868" cy="131938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marL="303609" indent="71437" algn="l" defTabSz="642937">
              <a:lnSpc>
                <a:spcPct val="150000"/>
              </a:lnSpc>
              <a:spcBef>
                <a:spcPts val="700"/>
              </a:spcBef>
              <a:tabLst>
                <a:tab pos="774700" algn="l"/>
                <a:tab pos="4140200" algn="l"/>
              </a:tabLst>
              <a:defRPr sz="4500" b="1">
                <a:solidFill>
                  <a:srgbClr val="FFFFFF"/>
                </a:solidFill>
                <a:latin typeface="+mn-lt"/>
                <a:ea typeface="+mn-ea"/>
                <a:cs typeface="+mn-cs"/>
                <a:sym typeface="Helvetica"/>
              </a:defRPr>
            </a:pPr>
            <a:r>
              <a:rPr sz="4800" dirty="0"/>
              <a:t>Le </a:t>
            </a:r>
            <a:r>
              <a:rPr sz="4800" dirty="0">
                <a:solidFill>
                  <a:srgbClr val="00FDFF"/>
                </a:solidFill>
              </a:rPr>
              <a:t>DÉPISTAGE SCOLAIRE</a:t>
            </a:r>
            <a:r>
              <a:rPr sz="4800" dirty="0"/>
              <a:t> du CDV au cycle </a:t>
            </a:r>
            <a:r>
              <a:rPr lang="lb-LU" sz="4800" b="1" dirty="0">
                <a:sym typeface="Helvetica"/>
              </a:rPr>
              <a:t>2.1 </a:t>
            </a:r>
            <a:r>
              <a:rPr lang="lb-LU" sz="4800" b="1" dirty="0" err="1">
                <a:sym typeface="Helvetica"/>
              </a:rPr>
              <a:t>dans</a:t>
            </a:r>
            <a:r>
              <a:rPr lang="lb-LU" sz="4800" b="1" dirty="0">
                <a:sym typeface="Helvetica"/>
              </a:rPr>
              <a:t> </a:t>
            </a:r>
            <a:r>
              <a:rPr lang="lb-LU" sz="4800" b="1" dirty="0" err="1">
                <a:sym typeface="Helvetica"/>
              </a:rPr>
              <a:t>le</a:t>
            </a:r>
            <a:r>
              <a:rPr lang="lb-LU" sz="4800" b="1" dirty="0">
                <a:sym typeface="Helvetica"/>
              </a:rPr>
              <a:t> cadre </a:t>
            </a:r>
            <a:r>
              <a:rPr lang="lb-LU" sz="4800" b="1" dirty="0" err="1">
                <a:sym typeface="Helvetica"/>
              </a:rPr>
              <a:t>d’un</a:t>
            </a:r>
            <a:r>
              <a:rPr lang="lb-LU" sz="4800" b="1" dirty="0">
                <a:sym typeface="Helvetica"/>
              </a:rPr>
              <a:t> projet au </a:t>
            </a:r>
            <a:r>
              <a:rPr lang="lb-LU" sz="4800" b="1" dirty="0" err="1">
                <a:sym typeface="Helvetica"/>
              </a:rPr>
              <a:t>niveau</a:t>
            </a:r>
            <a:r>
              <a:rPr lang="lb-LU" sz="4800" b="1" dirty="0">
                <a:sym typeface="Helvetica"/>
              </a:rPr>
              <a:t> de la </a:t>
            </a:r>
            <a:r>
              <a:rPr lang="lb-LU" sz="4800" b="1" dirty="0" err="1">
                <a:sym typeface="Helvetica"/>
              </a:rPr>
              <a:t>direction</a:t>
            </a:r>
            <a:r>
              <a:rPr lang="lb-LU" sz="4800" b="1" dirty="0">
                <a:sym typeface="Helvetica"/>
              </a:rPr>
              <a:t> 1 </a:t>
            </a:r>
            <a:r>
              <a:rPr lang="lb-LU" sz="4800" b="1" dirty="0" err="1">
                <a:sym typeface="Helvetica"/>
              </a:rPr>
              <a:t>aura</a:t>
            </a:r>
            <a:r>
              <a:rPr lang="lb-LU" sz="4800" b="1" dirty="0">
                <a:sym typeface="Helvetica"/>
              </a:rPr>
              <a:t> </a:t>
            </a:r>
            <a:r>
              <a:rPr lang="lb-LU" sz="4800" b="1" dirty="0" err="1">
                <a:sym typeface="Helvetica"/>
              </a:rPr>
              <a:t>comme</a:t>
            </a:r>
            <a:r>
              <a:rPr lang="lb-LU" sz="4800" b="1" dirty="0">
                <a:sym typeface="Helvetica"/>
              </a:rPr>
              <a:t> </a:t>
            </a:r>
            <a:r>
              <a:rPr lang="lb-LU" sz="4800" b="1" dirty="0" err="1">
                <a:sym typeface="Helvetica"/>
              </a:rPr>
              <a:t>but</a:t>
            </a:r>
            <a:r>
              <a:rPr lang="lb-LU" sz="4800" b="1" dirty="0">
                <a:sym typeface="Helvetica"/>
              </a:rPr>
              <a:t> </a:t>
            </a:r>
            <a:r>
              <a:rPr lang="lb-LU" sz="4800" b="1" dirty="0" err="1">
                <a:sym typeface="Helvetica"/>
              </a:rPr>
              <a:t>d’identifier</a:t>
            </a:r>
            <a:r>
              <a:rPr lang="lb-LU" sz="4800" b="1" dirty="0">
                <a:sym typeface="Helvetica"/>
              </a:rPr>
              <a:t> les </a:t>
            </a:r>
            <a:r>
              <a:rPr lang="lb-LU" sz="4800" b="1" dirty="0" err="1">
                <a:sym typeface="Helvetica"/>
              </a:rPr>
              <a:t>enfants</a:t>
            </a:r>
            <a:r>
              <a:rPr lang="lb-LU" sz="4800" b="1" dirty="0">
                <a:sym typeface="Helvetica"/>
              </a:rPr>
              <a:t> </a:t>
            </a:r>
            <a:r>
              <a:rPr lang="lb-LU" sz="4800" b="1" dirty="0" err="1">
                <a:sym typeface="Helvetica"/>
              </a:rPr>
              <a:t>ayant</a:t>
            </a:r>
            <a:r>
              <a:rPr lang="lb-LU" sz="4800" b="1" dirty="0">
                <a:sym typeface="Helvetica"/>
              </a:rPr>
              <a:t> des </a:t>
            </a:r>
            <a:r>
              <a:rPr lang="lb-LU" sz="4800" b="1" dirty="0" err="1">
                <a:sym typeface="Helvetica"/>
              </a:rPr>
              <a:t>troubles</a:t>
            </a:r>
            <a:r>
              <a:rPr lang="lb-LU" sz="4800" b="1" dirty="0">
                <a:sym typeface="Helvetica"/>
              </a:rPr>
              <a:t> </a:t>
            </a:r>
            <a:r>
              <a:rPr lang="lb-LU" sz="4800" b="1" dirty="0" err="1">
                <a:sym typeface="Helvetica"/>
              </a:rPr>
              <a:t>relatifs</a:t>
            </a:r>
            <a:r>
              <a:rPr lang="lb-LU" sz="4800" b="1" dirty="0">
                <a:sym typeface="Helvetica"/>
              </a:rPr>
              <a:t> à la </a:t>
            </a:r>
            <a:r>
              <a:rPr lang="lb-LU" sz="4800" b="1" dirty="0" err="1">
                <a:sym typeface="Helvetica"/>
              </a:rPr>
              <a:t>vue</a:t>
            </a:r>
            <a:r>
              <a:rPr sz="4800" dirty="0"/>
              <a:t>. </a:t>
            </a:r>
          </a:p>
          <a:p>
            <a:pPr marL="303609" indent="71437" algn="l" defTabSz="642937">
              <a:lnSpc>
                <a:spcPct val="150000"/>
              </a:lnSpc>
              <a:spcBef>
                <a:spcPts val="700"/>
              </a:spcBef>
              <a:tabLst>
                <a:tab pos="774700" algn="l"/>
                <a:tab pos="4140200" algn="l"/>
              </a:tabLst>
              <a:defRPr sz="4500" b="1">
                <a:solidFill>
                  <a:srgbClr val="FFFFFF"/>
                </a:solidFill>
                <a:latin typeface="+mn-lt"/>
                <a:ea typeface="+mn-ea"/>
                <a:cs typeface="+mn-cs"/>
                <a:sym typeface="Helvetica"/>
              </a:defRPr>
            </a:pPr>
            <a:r>
              <a:rPr dirty="0"/>
              <a:t>Il </a:t>
            </a:r>
            <a:r>
              <a:rPr dirty="0" err="1"/>
              <a:t>est</a:t>
            </a:r>
            <a:r>
              <a:rPr dirty="0"/>
              <a:t> </a:t>
            </a:r>
            <a:r>
              <a:rPr dirty="0" err="1"/>
              <a:t>communément</a:t>
            </a:r>
            <a:r>
              <a:rPr dirty="0"/>
              <a:t> </a:t>
            </a:r>
            <a:r>
              <a:rPr dirty="0" err="1"/>
              <a:t>admis</a:t>
            </a:r>
            <a:r>
              <a:rPr dirty="0"/>
              <a:t> que 70% des </a:t>
            </a:r>
            <a:r>
              <a:rPr dirty="0" err="1"/>
              <a:t>apprentissages</a:t>
            </a:r>
            <a:r>
              <a:rPr dirty="0"/>
              <a:t> </a:t>
            </a:r>
            <a:r>
              <a:rPr dirty="0" err="1"/>
              <a:t>en</a:t>
            </a:r>
            <a:r>
              <a:rPr dirty="0"/>
              <a:t> </a:t>
            </a:r>
            <a:r>
              <a:rPr dirty="0" err="1"/>
              <a:t>classe</a:t>
            </a:r>
            <a:r>
              <a:rPr dirty="0"/>
              <a:t> se font par la </a:t>
            </a:r>
            <a:r>
              <a:rPr dirty="0" err="1"/>
              <a:t>voie</a:t>
            </a:r>
            <a:r>
              <a:rPr dirty="0"/>
              <a:t> </a:t>
            </a:r>
            <a:r>
              <a:rPr dirty="0" err="1"/>
              <a:t>visuelle</a:t>
            </a:r>
            <a:r>
              <a:rPr dirty="0"/>
              <a:t> et </a:t>
            </a:r>
            <a:r>
              <a:rPr dirty="0" err="1"/>
              <a:t>sont</a:t>
            </a:r>
            <a:r>
              <a:rPr dirty="0"/>
              <a:t> </a:t>
            </a:r>
            <a:r>
              <a:rPr dirty="0" err="1"/>
              <a:t>soumis</a:t>
            </a:r>
            <a:r>
              <a:rPr dirty="0"/>
              <a:t> à des </a:t>
            </a:r>
            <a:r>
              <a:rPr dirty="0" err="1"/>
              <a:t>processus</a:t>
            </a:r>
            <a:r>
              <a:rPr dirty="0"/>
              <a:t> </a:t>
            </a:r>
            <a:r>
              <a:rPr dirty="0" err="1"/>
              <a:t>neurovisuels</a:t>
            </a:r>
            <a:r>
              <a:rPr dirty="0"/>
              <a:t> </a:t>
            </a:r>
            <a:r>
              <a:rPr dirty="0" err="1"/>
              <a:t>subséquents</a:t>
            </a:r>
            <a:r>
              <a:rPr dirty="0"/>
              <a:t> au </a:t>
            </a:r>
            <a:r>
              <a:rPr dirty="0" err="1"/>
              <a:t>phénomène</a:t>
            </a:r>
            <a:r>
              <a:rPr dirty="0"/>
              <a:t> de </a:t>
            </a:r>
            <a:r>
              <a:rPr dirty="0" err="1"/>
              <a:t>réception</a:t>
            </a:r>
            <a:r>
              <a:rPr dirty="0"/>
              <a:t> </a:t>
            </a:r>
            <a:r>
              <a:rPr dirty="0" err="1"/>
              <a:t>d’influx</a:t>
            </a:r>
            <a:r>
              <a:rPr dirty="0"/>
              <a:t> </a:t>
            </a:r>
            <a:r>
              <a:rPr dirty="0" err="1"/>
              <a:t>lumineux</a:t>
            </a:r>
            <a:r>
              <a:rPr dirty="0"/>
              <a:t> à </a:t>
            </a:r>
            <a:r>
              <a:rPr dirty="0" err="1"/>
              <a:t>l’œil</a:t>
            </a:r>
            <a:r>
              <a:rPr dirty="0"/>
              <a:t>. Les CVI </a:t>
            </a:r>
            <a:r>
              <a:rPr dirty="0" err="1"/>
              <a:t>sont</a:t>
            </a:r>
            <a:r>
              <a:rPr dirty="0"/>
              <a:t> </a:t>
            </a:r>
            <a:r>
              <a:rPr dirty="0" err="1"/>
              <a:t>aujourd’hui</a:t>
            </a:r>
            <a:r>
              <a:rPr dirty="0"/>
              <a:t> </a:t>
            </a:r>
            <a:r>
              <a:rPr dirty="0" err="1"/>
              <a:t>l’origine</a:t>
            </a:r>
            <a:r>
              <a:rPr dirty="0"/>
              <a:t> majeure des </a:t>
            </a:r>
            <a:r>
              <a:rPr dirty="0" err="1"/>
              <a:t>déficiences</a:t>
            </a:r>
            <a:r>
              <a:rPr dirty="0"/>
              <a:t> </a:t>
            </a:r>
            <a:r>
              <a:rPr dirty="0" err="1"/>
              <a:t>visuelles</a:t>
            </a:r>
            <a:r>
              <a:rPr dirty="0"/>
              <a:t> (25%). </a:t>
            </a:r>
            <a:r>
              <a:rPr dirty="0" err="1"/>
              <a:t>Elles</a:t>
            </a:r>
            <a:r>
              <a:rPr dirty="0"/>
              <a:t> ne se </a:t>
            </a:r>
            <a:r>
              <a:rPr dirty="0" err="1"/>
              <a:t>laissent</a:t>
            </a:r>
            <a:r>
              <a:rPr dirty="0"/>
              <a:t> point identifier par un simple </a:t>
            </a:r>
            <a:r>
              <a:rPr dirty="0" err="1"/>
              <a:t>bilan</a:t>
            </a:r>
            <a:r>
              <a:rPr dirty="0"/>
              <a:t> des </a:t>
            </a:r>
            <a:r>
              <a:rPr dirty="0" err="1"/>
              <a:t>acuités</a:t>
            </a:r>
            <a:r>
              <a:rPr dirty="0"/>
              <a:t>. </a:t>
            </a:r>
            <a:r>
              <a:rPr dirty="0" err="1"/>
              <a:t>L’enfant</a:t>
            </a:r>
            <a:r>
              <a:rPr dirty="0"/>
              <a:t> </a:t>
            </a:r>
            <a:r>
              <a:rPr dirty="0" err="1"/>
              <a:t>peut</a:t>
            </a:r>
            <a:r>
              <a:rPr dirty="0"/>
              <a:t> </a:t>
            </a:r>
            <a:r>
              <a:rPr dirty="0" err="1"/>
              <a:t>avoir</a:t>
            </a:r>
            <a:r>
              <a:rPr dirty="0"/>
              <a:t> </a:t>
            </a:r>
            <a:r>
              <a:rPr dirty="0" err="1"/>
              <a:t>une</a:t>
            </a:r>
            <a:r>
              <a:rPr dirty="0"/>
              <a:t> </a:t>
            </a:r>
            <a:r>
              <a:rPr dirty="0" err="1"/>
              <a:t>acuité</a:t>
            </a:r>
            <a:r>
              <a:rPr dirty="0"/>
              <a:t> </a:t>
            </a:r>
            <a:r>
              <a:rPr dirty="0" err="1"/>
              <a:t>visuelle</a:t>
            </a:r>
            <a:r>
              <a:rPr dirty="0"/>
              <a:t> </a:t>
            </a:r>
            <a:r>
              <a:rPr dirty="0" err="1"/>
              <a:t>parfaite</a:t>
            </a:r>
            <a:r>
              <a:rPr dirty="0"/>
              <a:t> </a:t>
            </a:r>
            <a:r>
              <a:rPr dirty="0" err="1"/>
              <a:t>mais</a:t>
            </a:r>
            <a:r>
              <a:rPr dirty="0"/>
              <a:t> ne pas </a:t>
            </a:r>
            <a:r>
              <a:rPr dirty="0" err="1"/>
              <a:t>être</a:t>
            </a:r>
            <a:r>
              <a:rPr dirty="0"/>
              <a:t> capable </a:t>
            </a:r>
            <a:r>
              <a:rPr dirty="0" err="1"/>
              <a:t>d’analyser</a:t>
            </a:r>
            <a:r>
              <a:rPr dirty="0"/>
              <a:t>, de </a:t>
            </a:r>
            <a:r>
              <a:rPr dirty="0" err="1"/>
              <a:t>comprendre</a:t>
            </a:r>
            <a:r>
              <a:rPr dirty="0"/>
              <a:t> </a:t>
            </a:r>
            <a:r>
              <a:rPr dirty="0" err="1"/>
              <a:t>ou</a:t>
            </a:r>
            <a:r>
              <a:rPr dirty="0"/>
              <a:t> de </a:t>
            </a:r>
            <a:r>
              <a:rPr dirty="0" err="1"/>
              <a:t>mémoriser</a:t>
            </a:r>
            <a:r>
              <a:rPr dirty="0"/>
              <a:t> les </a:t>
            </a:r>
            <a:r>
              <a:rPr dirty="0" err="1"/>
              <a:t>informations</a:t>
            </a:r>
            <a:r>
              <a:rPr dirty="0"/>
              <a:t> </a:t>
            </a:r>
            <a:r>
              <a:rPr dirty="0" err="1"/>
              <a:t>visuelles</a:t>
            </a:r>
            <a:r>
              <a:rPr dirty="0"/>
              <a:t> </a:t>
            </a:r>
            <a:r>
              <a:rPr dirty="0" err="1"/>
              <a:t>présentées</a:t>
            </a:r>
            <a:r>
              <a:rPr dirty="0"/>
              <a:t>, </a:t>
            </a:r>
            <a:r>
              <a:rPr dirty="0" err="1"/>
              <a:t>ou</a:t>
            </a:r>
            <a:r>
              <a:rPr dirty="0"/>
              <a:t> </a:t>
            </a:r>
            <a:r>
              <a:rPr dirty="0" err="1"/>
              <a:t>alors</a:t>
            </a:r>
            <a:r>
              <a:rPr dirty="0"/>
              <a:t> </a:t>
            </a:r>
            <a:r>
              <a:rPr dirty="0" err="1"/>
              <a:t>présenter</a:t>
            </a:r>
            <a:r>
              <a:rPr dirty="0"/>
              <a:t> </a:t>
            </a:r>
            <a:r>
              <a:rPr dirty="0" err="1"/>
              <a:t>une</a:t>
            </a:r>
            <a:r>
              <a:rPr dirty="0"/>
              <a:t> restriction </a:t>
            </a:r>
            <a:r>
              <a:rPr dirty="0" err="1"/>
              <a:t>importante</a:t>
            </a:r>
            <a:r>
              <a:rPr dirty="0"/>
              <a:t> du champ </a:t>
            </a:r>
            <a:r>
              <a:rPr dirty="0" err="1"/>
              <a:t>visuel</a:t>
            </a:r>
            <a:r>
              <a:rPr dirty="0"/>
              <a:t>. </a:t>
            </a:r>
            <a:r>
              <a:rPr dirty="0" err="1"/>
              <a:t>L’examen</a:t>
            </a:r>
            <a:r>
              <a:rPr dirty="0"/>
              <a:t> </a:t>
            </a:r>
            <a:r>
              <a:rPr dirty="0" err="1"/>
              <a:t>isolé</a:t>
            </a:r>
            <a:r>
              <a:rPr dirty="0"/>
              <a:t> de </a:t>
            </a:r>
            <a:r>
              <a:rPr dirty="0" err="1"/>
              <a:t>l’acuité</a:t>
            </a:r>
            <a:r>
              <a:rPr dirty="0"/>
              <a:t> </a:t>
            </a:r>
            <a:r>
              <a:rPr dirty="0" err="1"/>
              <a:t>visuelle</a:t>
            </a:r>
            <a:r>
              <a:rPr dirty="0"/>
              <a:t> ne </a:t>
            </a:r>
            <a:r>
              <a:rPr dirty="0" err="1"/>
              <a:t>permet</a:t>
            </a:r>
            <a:r>
              <a:rPr dirty="0"/>
              <a:t> </a:t>
            </a:r>
            <a:r>
              <a:rPr dirty="0" err="1"/>
              <a:t>donc</a:t>
            </a:r>
            <a:r>
              <a:rPr dirty="0"/>
              <a:t> pas de se </a:t>
            </a:r>
            <a:r>
              <a:rPr dirty="0" err="1"/>
              <a:t>prononcer</a:t>
            </a:r>
            <a:r>
              <a:rPr dirty="0"/>
              <a:t> sur la </a:t>
            </a:r>
            <a:r>
              <a:rPr dirty="0" err="1"/>
              <a:t>qualité</a:t>
            </a:r>
            <a:r>
              <a:rPr dirty="0"/>
              <a:t> </a:t>
            </a:r>
            <a:r>
              <a:rPr dirty="0" err="1"/>
              <a:t>ou</a:t>
            </a:r>
            <a:r>
              <a:rPr dirty="0"/>
              <a:t> sur la </a:t>
            </a:r>
            <a:r>
              <a:rPr dirty="0" err="1"/>
              <a:t>quantité</a:t>
            </a:r>
            <a:r>
              <a:rPr dirty="0"/>
              <a:t> </a:t>
            </a:r>
            <a:r>
              <a:rPr dirty="0" err="1"/>
              <a:t>d’information</a:t>
            </a:r>
            <a:r>
              <a:rPr dirty="0"/>
              <a:t> </a:t>
            </a:r>
            <a:r>
              <a:rPr dirty="0" err="1"/>
              <a:t>perçue</a:t>
            </a:r>
            <a:r>
              <a:rPr dirty="0"/>
              <a: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encombrement visuel («Crowding») ;…"/>
          <p:cNvSpPr txBox="1"/>
          <p:nvPr/>
        </p:nvSpPr>
        <p:spPr>
          <a:xfrm>
            <a:off x="774335" y="2729649"/>
            <a:ext cx="22835330" cy="8918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marL="643093" indent="-491289" algn="just" defTabSz="642937">
              <a:lnSpc>
                <a:spcPct val="120000"/>
              </a:lnSpc>
              <a:spcBef>
                <a:spcPts val="2300"/>
              </a:spcBef>
              <a:buSzPct val="75000"/>
              <a:buChar char="•"/>
              <a:tabLst>
                <a:tab pos="444500" algn="l"/>
              </a:tabLst>
              <a:defRPr sz="4200" b="1">
                <a:solidFill>
                  <a:srgbClr val="FFFFFF"/>
                </a:solidFill>
                <a:latin typeface="+mn-lt"/>
                <a:ea typeface="+mn-ea"/>
                <a:cs typeface="+mn-cs"/>
                <a:sym typeface="Helvetica"/>
              </a:defRPr>
            </a:pPr>
            <a:r>
              <a:t>encombrement visuel («Crowding») ;</a:t>
            </a:r>
          </a:p>
          <a:p>
            <a:pPr marL="643093" indent="-491289" algn="just" defTabSz="642937">
              <a:lnSpc>
                <a:spcPct val="120000"/>
              </a:lnSpc>
              <a:spcBef>
                <a:spcPts val="2300"/>
              </a:spcBef>
              <a:buSzPct val="75000"/>
              <a:buChar char="•"/>
              <a:tabLst>
                <a:tab pos="444500" algn="l"/>
              </a:tabLst>
              <a:defRPr sz="4200" b="1">
                <a:solidFill>
                  <a:srgbClr val="FFFFFF"/>
                </a:solidFill>
                <a:latin typeface="+mn-lt"/>
                <a:ea typeface="+mn-ea"/>
                <a:cs typeface="+mn-cs"/>
                <a:sym typeface="Helvetica"/>
              </a:defRPr>
            </a:pPr>
            <a:r>
              <a:t>coordination visuo-motrice ;</a:t>
            </a:r>
          </a:p>
          <a:p>
            <a:pPr marL="643093" indent="-491289" algn="just" defTabSz="642937">
              <a:lnSpc>
                <a:spcPct val="120000"/>
              </a:lnSpc>
              <a:spcBef>
                <a:spcPts val="2300"/>
              </a:spcBef>
              <a:buSzPct val="75000"/>
              <a:buChar char="•"/>
              <a:tabLst>
                <a:tab pos="444500" algn="l"/>
              </a:tabLst>
              <a:defRPr sz="4200" b="1">
                <a:solidFill>
                  <a:srgbClr val="FFFFFF"/>
                </a:solidFill>
                <a:latin typeface="+mn-lt"/>
                <a:ea typeface="+mn-ea"/>
                <a:cs typeface="+mn-cs"/>
                <a:sym typeface="Helvetica"/>
              </a:defRPr>
            </a:pPr>
            <a:r>
              <a:t>troubles de la perception de l’espace ;</a:t>
            </a:r>
          </a:p>
          <a:p>
            <a:pPr marL="643093" indent="-491289" algn="just" defTabSz="642937">
              <a:lnSpc>
                <a:spcPct val="120000"/>
              </a:lnSpc>
              <a:spcBef>
                <a:spcPts val="2300"/>
              </a:spcBef>
              <a:buSzPct val="75000"/>
              <a:buChar char="•"/>
              <a:tabLst>
                <a:tab pos="444500" algn="l"/>
              </a:tabLst>
              <a:defRPr sz="4200" b="1">
                <a:solidFill>
                  <a:srgbClr val="FFFFFF"/>
                </a:solidFill>
                <a:latin typeface="+mn-lt"/>
                <a:ea typeface="+mn-ea"/>
                <a:cs typeface="+mn-cs"/>
                <a:sym typeface="Helvetica"/>
              </a:defRPr>
            </a:pPr>
            <a:r>
              <a:t>troubles du processus de recherche et d’exploration (la perception des formes, des objets, des visages ou de l’espace) ;</a:t>
            </a:r>
          </a:p>
          <a:p>
            <a:pPr marL="643093" indent="-491289" algn="just" defTabSz="642937">
              <a:lnSpc>
                <a:spcPct val="120000"/>
              </a:lnSpc>
              <a:spcBef>
                <a:spcPts val="2300"/>
              </a:spcBef>
              <a:buSzPct val="75000"/>
              <a:buChar char="•"/>
              <a:tabLst>
                <a:tab pos="444500" algn="l"/>
              </a:tabLst>
              <a:defRPr sz="4200" b="1">
                <a:solidFill>
                  <a:srgbClr val="FFFFFF"/>
                </a:solidFill>
                <a:latin typeface="+mn-lt"/>
                <a:ea typeface="+mn-ea"/>
                <a:cs typeface="+mn-cs"/>
                <a:sym typeface="Helvetica"/>
              </a:defRPr>
            </a:pPr>
            <a:r>
              <a:t>attention visuelle réduite ; </a:t>
            </a:r>
          </a:p>
          <a:p>
            <a:pPr marL="643093" indent="-491289" algn="just" defTabSz="642937">
              <a:lnSpc>
                <a:spcPct val="120000"/>
              </a:lnSpc>
              <a:spcBef>
                <a:spcPts val="2300"/>
              </a:spcBef>
              <a:buSzPct val="75000"/>
              <a:buChar char="•"/>
              <a:tabLst>
                <a:tab pos="444500" algn="l"/>
              </a:tabLst>
              <a:defRPr sz="4200" b="1">
                <a:solidFill>
                  <a:srgbClr val="FFFFFF"/>
                </a:solidFill>
                <a:latin typeface="+mn-lt"/>
                <a:ea typeface="+mn-ea"/>
                <a:cs typeface="+mn-cs"/>
                <a:sym typeface="Helvetica"/>
              </a:defRPr>
            </a:pPr>
            <a:r>
              <a:t>manque d’endurance visuelle ;  </a:t>
            </a:r>
          </a:p>
          <a:p>
            <a:pPr marL="643093" indent="-491289" algn="just" defTabSz="642937">
              <a:lnSpc>
                <a:spcPct val="120000"/>
              </a:lnSpc>
              <a:spcBef>
                <a:spcPts val="2300"/>
              </a:spcBef>
              <a:buSzPct val="75000"/>
              <a:buChar char="•"/>
              <a:tabLst>
                <a:tab pos="444500" algn="l"/>
              </a:tabLst>
              <a:defRPr sz="4200" b="1">
                <a:solidFill>
                  <a:srgbClr val="FFFFFF"/>
                </a:solidFill>
                <a:latin typeface="+mn-lt"/>
                <a:ea typeface="+mn-ea"/>
                <a:cs typeface="+mn-cs"/>
                <a:sym typeface="Helvetica"/>
              </a:defRPr>
            </a:pPr>
            <a:r>
              <a:t>diminution de la différenciation des détails perçus ; </a:t>
            </a:r>
          </a:p>
          <a:p>
            <a:pPr marL="643093" indent="-491289" algn="just" defTabSz="642937">
              <a:lnSpc>
                <a:spcPct val="120000"/>
              </a:lnSpc>
              <a:spcBef>
                <a:spcPts val="2300"/>
              </a:spcBef>
              <a:buSzPct val="75000"/>
              <a:buChar char="•"/>
              <a:tabLst>
                <a:tab pos="444500" algn="l"/>
              </a:tabLst>
              <a:defRPr sz="4200" b="1">
                <a:solidFill>
                  <a:srgbClr val="FFFFFF"/>
                </a:solidFill>
                <a:latin typeface="+mn-lt"/>
                <a:ea typeface="+mn-ea"/>
                <a:cs typeface="+mn-cs"/>
                <a:sym typeface="Helvetica"/>
              </a:defRPr>
            </a:pPr>
            <a:r>
              <a:t>problèmes de traitement parallèle.</a:t>
            </a:r>
          </a:p>
        </p:txBody>
      </p:sp>
      <p:sp>
        <p:nvSpPr>
          <p:cNvPr id="210" name="DÉPISTAGE - INDICATEURS"/>
          <p:cNvSpPr txBox="1"/>
          <p:nvPr/>
        </p:nvSpPr>
        <p:spPr>
          <a:xfrm>
            <a:off x="889380" y="467915"/>
            <a:ext cx="10583243" cy="1082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anchor="ctr">
            <a:spAutoFit/>
          </a:bodyPr>
          <a:lstStyle>
            <a:lvl1pPr algn="l">
              <a:defRPr sz="6200">
                <a:solidFill>
                  <a:srgbClr val="00FDFF"/>
                </a:solidFill>
                <a:latin typeface="+mn-lt"/>
                <a:ea typeface="+mn-ea"/>
                <a:cs typeface="+mn-cs"/>
                <a:sym typeface="Helvetica"/>
              </a:defRPr>
            </a:lvl1pPr>
          </a:lstStyle>
          <a:p>
            <a:r>
              <a:t>DÉPISTAGE - INDICATEURS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Approche progressive et individualisée pour les cas de figure critiques:…"/>
          <p:cNvSpPr txBox="1"/>
          <p:nvPr/>
        </p:nvSpPr>
        <p:spPr>
          <a:xfrm>
            <a:off x="704918" y="1284763"/>
            <a:ext cx="22308206" cy="54743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algn="just" defTabSz="642937">
              <a:lnSpc>
                <a:spcPct val="120000"/>
              </a:lnSpc>
              <a:spcBef>
                <a:spcPts val="1500"/>
              </a:spcBef>
              <a:tabLst>
                <a:tab pos="698500" algn="l"/>
              </a:tabLst>
              <a:defRPr sz="6200" b="1">
                <a:solidFill>
                  <a:srgbClr val="00FDFF"/>
                </a:solidFill>
                <a:latin typeface="+mn-lt"/>
                <a:ea typeface="+mn-ea"/>
                <a:cs typeface="+mn-cs"/>
                <a:sym typeface="Helvetica"/>
              </a:defRPr>
            </a:pPr>
            <a:r>
              <a:t>Approche progressive et individualisée pour les cas de figure critiques:</a:t>
            </a:r>
          </a:p>
          <a:p>
            <a:pPr marL="313507" indent="-313507" algn="just" defTabSz="642937">
              <a:lnSpc>
                <a:spcPct val="120000"/>
              </a:lnSpc>
              <a:spcBef>
                <a:spcPts val="1500"/>
              </a:spcBef>
              <a:buSzPct val="100000"/>
              <a:buChar char="•"/>
              <a:tabLst>
                <a:tab pos="698500" algn="l"/>
              </a:tabLst>
              <a:defRPr sz="4800" b="1">
                <a:solidFill>
                  <a:srgbClr val="FFFFFF"/>
                </a:solidFill>
                <a:latin typeface="+mn-lt"/>
                <a:ea typeface="+mn-ea"/>
                <a:cs typeface="+mn-cs"/>
                <a:sym typeface="Helvetica"/>
              </a:defRPr>
            </a:pPr>
            <a:r>
              <a:t>Les phases sensibles </a:t>
            </a:r>
          </a:p>
          <a:p>
            <a:pPr marL="313507" indent="-313507" algn="just" defTabSz="642937">
              <a:lnSpc>
                <a:spcPct val="120000"/>
              </a:lnSpc>
              <a:spcBef>
                <a:spcPts val="1500"/>
              </a:spcBef>
              <a:buSzPct val="100000"/>
              <a:buChar char="•"/>
              <a:tabLst>
                <a:tab pos="698500" algn="l"/>
              </a:tabLst>
              <a:defRPr sz="4800" b="1">
                <a:solidFill>
                  <a:srgbClr val="FFFFFF"/>
                </a:solidFill>
                <a:latin typeface="+mn-lt"/>
                <a:ea typeface="+mn-ea"/>
                <a:cs typeface="+mn-cs"/>
                <a:sym typeface="Helvetica"/>
              </a:defRPr>
            </a:pPr>
            <a:r>
              <a:t>Les élèves primo-arrivants</a:t>
            </a:r>
          </a:p>
          <a:p>
            <a:pPr marL="313507" indent="-313507" algn="just" defTabSz="642937">
              <a:lnSpc>
                <a:spcPct val="120000"/>
              </a:lnSpc>
              <a:spcBef>
                <a:spcPts val="1500"/>
              </a:spcBef>
              <a:buSzPct val="100000"/>
              <a:buChar char="•"/>
              <a:tabLst>
                <a:tab pos="698500" algn="l"/>
              </a:tabLst>
              <a:defRPr sz="4800" b="1">
                <a:solidFill>
                  <a:srgbClr val="FFFFFF"/>
                </a:solidFill>
                <a:latin typeface="+mn-lt"/>
                <a:ea typeface="+mn-ea"/>
                <a:cs typeface="+mn-cs"/>
                <a:sym typeface="Helvetica"/>
              </a:defRPr>
            </a:pPr>
            <a:r>
              <a:t>Les élèves avec diminution progressive des capacités visuelles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L’OFFRE INDIVIDUALISÉE pour tous les cas de figure critiques:…"/>
          <p:cNvSpPr txBox="1"/>
          <p:nvPr/>
        </p:nvSpPr>
        <p:spPr>
          <a:xfrm>
            <a:off x="703679" y="970359"/>
            <a:ext cx="23154442" cy="17414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algn="l" defTabSz="642937">
              <a:lnSpc>
                <a:spcPct val="120000"/>
              </a:lnSpc>
              <a:spcBef>
                <a:spcPts val="1500"/>
              </a:spcBef>
              <a:tabLst>
                <a:tab pos="698500" algn="l"/>
              </a:tabLst>
              <a:defRPr sz="6200" b="1">
                <a:solidFill>
                  <a:srgbClr val="00FDFF"/>
                </a:solidFill>
                <a:latin typeface="+mn-lt"/>
                <a:ea typeface="+mn-ea"/>
                <a:cs typeface="+mn-cs"/>
                <a:sym typeface="Helvetica"/>
              </a:defRPr>
            </a:pPr>
            <a:r>
              <a:t>L’OFFRE INDIVIDUALISÉE pour tous les cas de figure critiques:</a:t>
            </a:r>
          </a:p>
          <a:p>
            <a:pPr marL="313507" indent="-313507" algn="l" defTabSz="642937">
              <a:lnSpc>
                <a:spcPct val="120000"/>
              </a:lnSpc>
              <a:spcBef>
                <a:spcPts val="1500"/>
              </a:spcBef>
              <a:buSzPct val="100000"/>
              <a:buAutoNum type="arabicParenBoth"/>
              <a:tabLst>
                <a:tab pos="698500" algn="l"/>
              </a:tabLst>
              <a:defRPr sz="4800" b="1">
                <a:solidFill>
                  <a:srgbClr val="FFFFFF"/>
                </a:solidFill>
                <a:latin typeface="+mn-lt"/>
                <a:ea typeface="+mn-ea"/>
                <a:cs typeface="+mn-cs"/>
                <a:sym typeface="Helvetica"/>
              </a:defRPr>
            </a:pPr>
            <a:r>
              <a:t>Les cours spécialisés pendant les après-midis libres au centre de compétence ou ses annexes</a:t>
            </a:r>
          </a:p>
          <a:p>
            <a:pPr marL="313507" indent="-313507" algn="l" defTabSz="642937">
              <a:lnSpc>
                <a:spcPct val="120000"/>
              </a:lnSpc>
              <a:spcBef>
                <a:spcPts val="1500"/>
              </a:spcBef>
              <a:buSzPct val="100000"/>
              <a:buAutoNum type="arabicParenBoth"/>
              <a:tabLst>
                <a:tab pos="698500" algn="l"/>
              </a:tabLst>
              <a:defRPr sz="4800" b="1">
                <a:solidFill>
                  <a:srgbClr val="FFFFFF"/>
                </a:solidFill>
                <a:latin typeface="+mn-lt"/>
                <a:ea typeface="+mn-ea"/>
                <a:cs typeface="+mn-cs"/>
                <a:sym typeface="Helvetica"/>
              </a:defRPr>
            </a:pPr>
            <a:r>
              <a:t>Les cours spécialisés pendant l’horaire scolaire normal pour le cycle 1</a:t>
            </a:r>
          </a:p>
          <a:p>
            <a:pPr marL="313507" indent="-313507" algn="l" defTabSz="642937">
              <a:lnSpc>
                <a:spcPct val="120000"/>
              </a:lnSpc>
              <a:spcBef>
                <a:spcPts val="1500"/>
              </a:spcBef>
              <a:buSzPct val="100000"/>
              <a:buAutoNum type="arabicParenBoth"/>
              <a:tabLst>
                <a:tab pos="698500" algn="l"/>
              </a:tabLst>
              <a:defRPr sz="4800" b="1">
                <a:solidFill>
                  <a:srgbClr val="FFFFFF"/>
                </a:solidFill>
                <a:latin typeface="+mn-lt"/>
                <a:ea typeface="+mn-ea"/>
                <a:cs typeface="+mn-cs"/>
                <a:sym typeface="Helvetica"/>
              </a:defRPr>
            </a:pPr>
            <a:r>
              <a:t>Les cours spécialisés au centre de compétence combinés avec des dispenses partielles de matières pour l’enseignement fondamental (cycle 2.1-4.3) et pour l’enseignement secondaire ou combinés avec des allongements de cycle</a:t>
            </a:r>
          </a:p>
          <a:p>
            <a:pPr marL="313507" indent="-313507" algn="l" defTabSz="642937">
              <a:lnSpc>
                <a:spcPct val="120000"/>
              </a:lnSpc>
              <a:spcBef>
                <a:spcPts val="1500"/>
              </a:spcBef>
              <a:buSzPct val="100000"/>
              <a:buAutoNum type="arabicParenBoth"/>
              <a:tabLst>
                <a:tab pos="698500" algn="l"/>
              </a:tabLst>
              <a:defRPr sz="4800" b="1">
                <a:solidFill>
                  <a:srgbClr val="FFFFFF"/>
                </a:solidFill>
                <a:latin typeface="+mn-lt"/>
                <a:ea typeface="+mn-ea"/>
                <a:cs typeface="+mn-cs"/>
                <a:sym typeface="Helvetica"/>
              </a:defRPr>
            </a:pPr>
            <a:r>
              <a:t>OPTIC: classe du LTB accueillant des élèves malvoyants et aveugles (stages)</a:t>
            </a:r>
          </a:p>
          <a:p>
            <a:pPr marL="313507" indent="-313507" algn="l" defTabSz="642937">
              <a:lnSpc>
                <a:spcPct val="120000"/>
              </a:lnSpc>
              <a:spcBef>
                <a:spcPts val="1500"/>
              </a:spcBef>
              <a:buSzPct val="100000"/>
              <a:buAutoNum type="arabicParenBoth"/>
              <a:tabLst>
                <a:tab pos="698500" algn="l"/>
              </a:tabLst>
              <a:defRPr sz="4800" b="1">
                <a:solidFill>
                  <a:srgbClr val="FFFFFF"/>
                </a:solidFill>
                <a:latin typeface="+mn-lt"/>
                <a:ea typeface="+mn-ea"/>
                <a:cs typeface="+mn-cs"/>
                <a:sym typeface="Helvetica"/>
              </a:defRPr>
            </a:pPr>
            <a:r>
              <a:t>Les cours pour personnes adultes</a:t>
            </a:r>
          </a:p>
          <a:p>
            <a:pPr algn="just" defTabSz="642937">
              <a:lnSpc>
                <a:spcPct val="120000"/>
              </a:lnSpc>
              <a:spcBef>
                <a:spcPts val="1500"/>
              </a:spcBef>
              <a:tabLst>
                <a:tab pos="698500" algn="l"/>
              </a:tabLst>
              <a:defRPr sz="4800" b="1">
                <a:solidFill>
                  <a:srgbClr val="FFFFFF"/>
                </a:solidFill>
                <a:latin typeface="+mn-lt"/>
                <a:ea typeface="+mn-ea"/>
                <a:cs typeface="+mn-cs"/>
                <a:sym typeface="Helvetica"/>
              </a:defRPr>
            </a:pPr>
            <a:endParaRPr/>
          </a:p>
          <a:p>
            <a:pPr algn="just" defTabSz="642937">
              <a:lnSpc>
                <a:spcPct val="120000"/>
              </a:lnSpc>
              <a:spcBef>
                <a:spcPts val="1500"/>
              </a:spcBef>
              <a:tabLst>
                <a:tab pos="698500" algn="l"/>
              </a:tabLst>
              <a:defRPr sz="4800" b="1">
                <a:solidFill>
                  <a:srgbClr val="FFFFFF"/>
                </a:solidFill>
                <a:latin typeface="+mn-lt"/>
                <a:ea typeface="+mn-ea"/>
                <a:cs typeface="+mn-cs"/>
                <a:sym typeface="Helvetica"/>
              </a:defRPr>
            </a:pPr>
            <a:endParaRPr/>
          </a:p>
          <a:p>
            <a:pPr algn="just" defTabSz="642937">
              <a:lnSpc>
                <a:spcPct val="120000"/>
              </a:lnSpc>
              <a:spcBef>
                <a:spcPts val="1500"/>
              </a:spcBef>
              <a:tabLst>
                <a:tab pos="698500" algn="l"/>
              </a:tabLst>
              <a:defRPr sz="4800" b="1">
                <a:solidFill>
                  <a:srgbClr val="FFFFFF"/>
                </a:solidFill>
                <a:latin typeface="+mn-lt"/>
                <a:ea typeface="+mn-ea"/>
                <a:cs typeface="+mn-cs"/>
                <a:sym typeface="Helvetica"/>
              </a:defRPr>
            </a:pPr>
            <a:endParaRPr/>
          </a:p>
          <a:p>
            <a:pPr algn="just" defTabSz="642937">
              <a:lnSpc>
                <a:spcPct val="120000"/>
              </a:lnSpc>
              <a:spcBef>
                <a:spcPts val="1500"/>
              </a:spcBef>
              <a:tabLst>
                <a:tab pos="698500" algn="l"/>
              </a:tabLst>
              <a:defRPr sz="4800" b="1">
                <a:solidFill>
                  <a:srgbClr val="FFFFFF"/>
                </a:solidFill>
                <a:latin typeface="+mn-lt"/>
                <a:ea typeface="+mn-ea"/>
                <a:cs typeface="+mn-cs"/>
                <a:sym typeface="Helvetica"/>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l’offre d’un espace d’échange pour les parents d’élèves ;…"/>
          <p:cNvSpPr txBox="1"/>
          <p:nvPr/>
        </p:nvSpPr>
        <p:spPr>
          <a:xfrm>
            <a:off x="433504" y="1661081"/>
            <a:ext cx="23108374" cy="11047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marL="718916" indent="-313507" algn="l" defTabSz="642937">
              <a:lnSpc>
                <a:spcPct val="120000"/>
              </a:lnSpc>
              <a:spcBef>
                <a:spcPts val="700"/>
              </a:spcBef>
              <a:buSzPct val="100000"/>
              <a:buChar char="•"/>
              <a:tabLst>
                <a:tab pos="381000" algn="l"/>
                <a:tab pos="495300" algn="l"/>
              </a:tabLst>
              <a:defRPr sz="4800" b="1">
                <a:solidFill>
                  <a:srgbClr val="FFFFFF"/>
                </a:solidFill>
                <a:latin typeface="+mn-lt"/>
                <a:ea typeface="+mn-ea"/>
                <a:cs typeface="+mn-cs"/>
                <a:sym typeface="Helvetica"/>
              </a:defRPr>
            </a:pPr>
            <a:r>
              <a:t>l’offre d’un espace d’échange pour les parents d’élèves ; </a:t>
            </a:r>
            <a:endParaRPr u="sng">
              <a:uFill>
                <a:solidFill>
                  <a:srgbClr val="FFFB00"/>
                </a:solidFill>
              </a:uFill>
            </a:endParaRPr>
          </a:p>
          <a:p>
            <a:pPr marL="718916" indent="-313507" algn="l" defTabSz="642937">
              <a:lnSpc>
                <a:spcPct val="120000"/>
              </a:lnSpc>
              <a:spcBef>
                <a:spcPts val="700"/>
              </a:spcBef>
              <a:buSzPct val="100000"/>
              <a:buChar char="•"/>
              <a:tabLst>
                <a:tab pos="381000" algn="l"/>
                <a:tab pos="495300" algn="l"/>
              </a:tabLst>
              <a:defRPr sz="4800" b="1">
                <a:solidFill>
                  <a:srgbClr val="FFFFFF"/>
                </a:solidFill>
                <a:latin typeface="+mn-lt"/>
                <a:ea typeface="+mn-ea"/>
                <a:cs typeface="+mn-cs"/>
                <a:sym typeface="Helvetica"/>
              </a:defRPr>
            </a:pPr>
            <a:r>
              <a:t>des entretiens individuels avec les enseignants et les membres de l’unité de diagnostic ;</a:t>
            </a:r>
          </a:p>
          <a:p>
            <a:pPr marL="718916" indent="-313507" algn="l" defTabSz="642937">
              <a:lnSpc>
                <a:spcPct val="120000"/>
              </a:lnSpc>
              <a:spcBef>
                <a:spcPts val="700"/>
              </a:spcBef>
              <a:buSzPct val="100000"/>
              <a:buChar char="•"/>
              <a:tabLst>
                <a:tab pos="381000" algn="l"/>
                <a:tab pos="495300" algn="l"/>
              </a:tabLst>
              <a:defRPr sz="4800" b="1">
                <a:solidFill>
                  <a:srgbClr val="FFFFFF"/>
                </a:solidFill>
                <a:latin typeface="+mn-lt"/>
                <a:ea typeface="+mn-ea"/>
                <a:cs typeface="+mn-cs"/>
                <a:sym typeface="Helvetica"/>
              </a:defRPr>
            </a:pPr>
            <a:r>
              <a:t>des formations organisées en collaboration avec l’IFEN et s’adressant spécifiquement aux enseignants du fondamental et du secondaire;</a:t>
            </a:r>
          </a:p>
          <a:p>
            <a:pPr marL="718916" indent="-313507" algn="l" defTabSz="642937">
              <a:lnSpc>
                <a:spcPct val="120000"/>
              </a:lnSpc>
              <a:spcBef>
                <a:spcPts val="700"/>
              </a:spcBef>
              <a:buSzPct val="100000"/>
              <a:buChar char="•"/>
              <a:tabLst>
                <a:tab pos="381000" algn="l"/>
                <a:tab pos="495300" algn="l"/>
              </a:tabLst>
              <a:defRPr sz="4800" b="1">
                <a:solidFill>
                  <a:srgbClr val="FFFFFF"/>
                </a:solidFill>
                <a:latin typeface="+mn-lt"/>
                <a:ea typeface="+mn-ea"/>
                <a:cs typeface="+mn-cs"/>
                <a:sym typeface="Helvetica"/>
              </a:defRPr>
            </a:pPr>
            <a:r>
              <a:t>des cours structurés en  groupe sur les techniques de travail spécifiques d’élèves malvoyants ou aveugles, permettant aux parents de suivre l’évolution scolaire de leurs enfants (cours de Braille, utilisation d’outils informatiques...) ; </a:t>
            </a:r>
          </a:p>
          <a:p>
            <a:pPr marL="718916" indent="-313507" algn="l" defTabSz="642937">
              <a:lnSpc>
                <a:spcPct val="120000"/>
              </a:lnSpc>
              <a:spcBef>
                <a:spcPts val="700"/>
              </a:spcBef>
              <a:buSzPct val="100000"/>
              <a:buChar char="•"/>
              <a:tabLst>
                <a:tab pos="381000" algn="l"/>
                <a:tab pos="495300" algn="l"/>
              </a:tabLst>
              <a:defRPr sz="4800" b="1">
                <a:solidFill>
                  <a:srgbClr val="FFFFFF"/>
                </a:solidFill>
                <a:latin typeface="+mn-lt"/>
                <a:ea typeface="+mn-ea"/>
                <a:cs typeface="+mn-cs"/>
                <a:sym typeface="Helvetica"/>
              </a:defRPr>
            </a:pPr>
            <a:r>
              <a:t>des séminaires parents-enfants-enseignants pendant les week-ends ou durant les vacances scolaires;</a:t>
            </a:r>
          </a:p>
          <a:p>
            <a:pPr marL="718916" indent="-313507" algn="l" defTabSz="642937">
              <a:lnSpc>
                <a:spcPct val="120000"/>
              </a:lnSpc>
              <a:spcBef>
                <a:spcPts val="700"/>
              </a:spcBef>
              <a:buSzPct val="100000"/>
              <a:buChar char="•"/>
              <a:tabLst>
                <a:tab pos="381000" algn="l"/>
                <a:tab pos="495300" algn="l"/>
              </a:tabLst>
              <a:defRPr sz="4800" b="1">
                <a:solidFill>
                  <a:srgbClr val="FFFFFF"/>
                </a:solidFill>
                <a:latin typeface="+mn-lt"/>
                <a:ea typeface="+mn-ea"/>
                <a:cs typeface="+mn-cs"/>
                <a:sym typeface="Helvetica"/>
              </a:defRPr>
            </a:pPr>
            <a:r>
              <a:t>des consultations au domicile ou au centre de compétence ;</a:t>
            </a:r>
          </a:p>
        </p:txBody>
      </p:sp>
      <p:sp>
        <p:nvSpPr>
          <p:cNvPr id="217" name="Conseil, guidance et accompagnement des parents et des enseignants"/>
          <p:cNvSpPr txBox="1"/>
          <p:nvPr/>
        </p:nvSpPr>
        <p:spPr>
          <a:xfrm>
            <a:off x="1002193" y="573483"/>
            <a:ext cx="20684629" cy="879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anchor="ctr">
            <a:spAutoFit/>
          </a:bodyPr>
          <a:lstStyle>
            <a:lvl1pPr marL="405406" indent="-405406" algn="l" defTabSz="642937">
              <a:lnSpc>
                <a:spcPct val="120000"/>
              </a:lnSpc>
              <a:spcBef>
                <a:spcPts val="1500"/>
              </a:spcBef>
              <a:tabLst>
                <a:tab pos="698500" algn="l"/>
              </a:tabLst>
              <a:defRPr sz="4800" b="1">
                <a:solidFill>
                  <a:srgbClr val="00FDFF"/>
                </a:solidFill>
                <a:latin typeface="+mn-lt"/>
                <a:ea typeface="+mn-ea"/>
                <a:cs typeface="+mn-cs"/>
                <a:sym typeface="Helvetica"/>
              </a:defRPr>
            </a:lvl1pPr>
          </a:lstStyle>
          <a:p>
            <a:r>
              <a:t>Conseil, guidance et accompagnement des parents et des enseignants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des groupes «parents - enfants bas âge» permettant aux parents d’enfants aveugles et malvoyants, nécessitant par exemple  une approche tactile d’interprétation de leur environnement, d’offrir à leurs enfants une enfance adaptée à leurs besoins spécifiques et de leur permettre ainsi de développer des concepts adéquats et d’acquérir les prérequis nécessaire au développement approprié ;…"/>
          <p:cNvSpPr txBox="1"/>
          <p:nvPr/>
        </p:nvSpPr>
        <p:spPr>
          <a:xfrm>
            <a:off x="-1" y="1613347"/>
            <a:ext cx="23643986" cy="90125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marL="718916" indent="-313507" algn="l" defTabSz="642937">
              <a:lnSpc>
                <a:spcPct val="120000"/>
              </a:lnSpc>
              <a:spcBef>
                <a:spcPts val="700"/>
              </a:spcBef>
              <a:buSzPct val="100000"/>
              <a:buChar char="•"/>
              <a:tabLst>
                <a:tab pos="381000" algn="l"/>
                <a:tab pos="495300" algn="l"/>
              </a:tabLst>
              <a:defRPr sz="4800" b="1">
                <a:solidFill>
                  <a:srgbClr val="FFFFFF"/>
                </a:solidFill>
                <a:latin typeface="+mn-lt"/>
                <a:ea typeface="+mn-ea"/>
                <a:cs typeface="+mn-cs"/>
                <a:sym typeface="Helvetica"/>
              </a:defRPr>
            </a:pPr>
            <a:r>
              <a:t>des groupes «parents - enfants bas âge» permettant aux parents d’enfants aveugles et malvoyants, nécessitant par exemple  une approche tactile d’interprétation de leur environnement, d’offrir à leurs enfants une enfance adaptée à leurs besoins spécifiques et de leur permettre ainsi de développer des concepts adéquats et d’acquérir les prérequis nécessaire au développement approprié ;</a:t>
            </a:r>
          </a:p>
          <a:p>
            <a:pPr marL="718916" indent="-313507" algn="l" defTabSz="642937">
              <a:lnSpc>
                <a:spcPct val="120000"/>
              </a:lnSpc>
              <a:spcBef>
                <a:spcPts val="700"/>
              </a:spcBef>
              <a:buSzPct val="100000"/>
              <a:buChar char="•"/>
              <a:tabLst>
                <a:tab pos="381000" algn="l"/>
                <a:tab pos="495300" algn="l"/>
              </a:tabLst>
              <a:defRPr sz="4800" b="1">
                <a:solidFill>
                  <a:srgbClr val="FFFFFF"/>
                </a:solidFill>
                <a:latin typeface="+mn-lt"/>
                <a:ea typeface="+mn-ea"/>
                <a:cs typeface="+mn-cs"/>
                <a:sym typeface="Helvetica"/>
              </a:defRPr>
            </a:pPr>
            <a:r>
              <a:t>des invitations à des colloques et des formations continues sous la responsabilité d’experts internationaux;</a:t>
            </a:r>
          </a:p>
          <a:p>
            <a:pPr marL="718916" indent="-313507" algn="l" defTabSz="642937">
              <a:lnSpc>
                <a:spcPct val="120000"/>
              </a:lnSpc>
              <a:spcBef>
                <a:spcPts val="700"/>
              </a:spcBef>
              <a:buSzPct val="100000"/>
              <a:buChar char="•"/>
              <a:tabLst>
                <a:tab pos="381000" algn="l"/>
                <a:tab pos="495300" algn="l"/>
              </a:tabLst>
              <a:defRPr sz="4800" b="1">
                <a:solidFill>
                  <a:srgbClr val="FFFFFF"/>
                </a:solidFill>
                <a:latin typeface="+mn-lt"/>
                <a:ea typeface="+mn-ea"/>
                <a:cs typeface="+mn-cs"/>
                <a:sym typeface="Helvetica"/>
              </a:defRPr>
            </a:pPr>
            <a:r>
              <a:t>l’accès à la médiathèque, la bibliothèque et la didactothèque du centre de compétence.</a:t>
            </a:r>
          </a:p>
        </p:txBody>
      </p:sp>
      <p:sp>
        <p:nvSpPr>
          <p:cNvPr id="220" name="Conseil, guidance et accompagnement des parents et des enseignants"/>
          <p:cNvSpPr txBox="1"/>
          <p:nvPr/>
        </p:nvSpPr>
        <p:spPr>
          <a:xfrm>
            <a:off x="351472" y="272962"/>
            <a:ext cx="20684629" cy="879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anchor="ctr">
            <a:spAutoFit/>
          </a:bodyPr>
          <a:lstStyle>
            <a:lvl1pPr marL="405406" indent="-405406" algn="l" defTabSz="642937">
              <a:lnSpc>
                <a:spcPct val="120000"/>
              </a:lnSpc>
              <a:spcBef>
                <a:spcPts val="1500"/>
              </a:spcBef>
              <a:tabLst>
                <a:tab pos="698500" algn="l"/>
              </a:tabLst>
              <a:defRPr sz="4800" b="1">
                <a:solidFill>
                  <a:srgbClr val="00FDFF"/>
                </a:solidFill>
                <a:latin typeface="+mn-lt"/>
                <a:ea typeface="+mn-ea"/>
                <a:cs typeface="+mn-cs"/>
                <a:sym typeface="Helvetica"/>
              </a:defRPr>
            </a:lvl1pPr>
          </a:lstStyle>
          <a:p>
            <a:r>
              <a:t>Conseil, guidance et accompagnement des parents et des enseignants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Image" descr="Image"/>
          <p:cNvPicPr>
            <a:picLocks noChangeAspect="1"/>
          </p:cNvPicPr>
          <p:nvPr/>
        </p:nvPicPr>
        <p:blipFill>
          <a:blip r:embed="rId2">
            <a:extLst/>
          </a:blip>
          <a:stretch>
            <a:fillRect/>
          </a:stretch>
        </p:blipFill>
        <p:spPr>
          <a:xfrm>
            <a:off x="-2" y="0"/>
            <a:ext cx="17404561" cy="14202304"/>
          </a:xfrm>
          <a:prstGeom prst="rect">
            <a:avLst/>
          </a:prstGeom>
          <a:ln w="12700">
            <a:miter lim="400000"/>
          </a:ln>
        </p:spPr>
      </p:pic>
      <p:grpSp>
        <p:nvGrpSpPr>
          <p:cNvPr id="225" name="Group"/>
          <p:cNvGrpSpPr/>
          <p:nvPr/>
        </p:nvGrpSpPr>
        <p:grpSpPr>
          <a:xfrm>
            <a:off x="7935173" y="12273770"/>
            <a:ext cx="14124235" cy="1505745"/>
            <a:chOff x="1" y="0"/>
            <a:chExt cx="14124233" cy="1505743"/>
          </a:xfrm>
        </p:grpSpPr>
        <p:sp>
          <p:nvSpPr>
            <p:cNvPr id="223" name="Rectangle"/>
            <p:cNvSpPr/>
            <p:nvPr/>
          </p:nvSpPr>
          <p:spPr>
            <a:xfrm>
              <a:off x="2269322" y="0"/>
              <a:ext cx="11854913" cy="1083470"/>
            </a:xfrm>
            <a:prstGeom prst="rect">
              <a:avLst/>
            </a:prstGeom>
            <a:solidFill>
              <a:srgbClr val="000000"/>
            </a:solidFill>
            <a:ln w="12700" cap="flat">
              <a:noFill/>
              <a:miter lim="400000"/>
            </a:ln>
            <a:effectLst/>
          </p:spPr>
          <p:txBody>
            <a:bodyPr wrap="square" lIns="71436" tIns="71436" rIns="71436" bIns="71436" numCol="1" anchor="ctr">
              <a:noAutofit/>
            </a:bodyPr>
            <a:lstStyle/>
            <a:p>
              <a:pPr>
                <a:defRPr sz="3600"/>
              </a:pPr>
              <a:endParaRPr/>
            </a:p>
          </p:txBody>
        </p:sp>
        <p:sp>
          <p:nvSpPr>
            <p:cNvPr id="224" name="COLLABORATION INTERNATIONALE"/>
            <p:cNvSpPr txBox="1"/>
            <p:nvPr/>
          </p:nvSpPr>
          <p:spPr>
            <a:xfrm>
              <a:off x="0" y="423069"/>
              <a:ext cx="14124236" cy="10826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marR="642937" algn="r" defTabSz="642937">
                <a:lnSpc>
                  <a:spcPct val="120000"/>
                </a:lnSpc>
                <a:spcBef>
                  <a:spcPts val="700"/>
                </a:spcBef>
                <a:tabLst>
                  <a:tab pos="685800" algn="l"/>
                </a:tabLst>
                <a:defRPr sz="6200" b="1" i="1">
                  <a:solidFill>
                    <a:srgbClr val="00FDFF"/>
                  </a:solidFill>
                  <a:latin typeface="+mn-lt"/>
                  <a:ea typeface="+mn-ea"/>
                  <a:cs typeface="+mn-cs"/>
                  <a:sym typeface="Helvetica"/>
                </a:defRPr>
              </a:lvl1pPr>
            </a:lstStyle>
            <a:p>
              <a:r>
                <a:t>COLLABORATION INTERNATIONALE</a:t>
              </a:r>
            </a:p>
          </p:txBody>
        </p:sp>
      </p:grpSp>
      <p:grpSp>
        <p:nvGrpSpPr>
          <p:cNvPr id="231" name="Group"/>
          <p:cNvGrpSpPr/>
          <p:nvPr/>
        </p:nvGrpSpPr>
        <p:grpSpPr>
          <a:xfrm>
            <a:off x="16696486" y="421083"/>
            <a:ext cx="7927216" cy="1563145"/>
            <a:chOff x="0" y="0"/>
            <a:chExt cx="7927214" cy="1563144"/>
          </a:xfrm>
        </p:grpSpPr>
        <p:pic>
          <p:nvPicPr>
            <p:cNvPr id="226" name="Image" descr="Image"/>
            <p:cNvPicPr>
              <a:picLocks noChangeAspect="1"/>
            </p:cNvPicPr>
            <p:nvPr/>
          </p:nvPicPr>
          <p:blipFill>
            <a:blip r:embed="rId3">
              <a:extLst/>
            </a:blip>
            <a:stretch>
              <a:fillRect/>
            </a:stretch>
          </p:blipFill>
          <p:spPr>
            <a:xfrm>
              <a:off x="3180613" y="-1"/>
              <a:ext cx="4746602" cy="1155702"/>
            </a:xfrm>
            <a:prstGeom prst="rect">
              <a:avLst/>
            </a:prstGeom>
            <a:ln w="12700" cap="flat">
              <a:noFill/>
              <a:miter lim="400000"/>
            </a:ln>
            <a:effectLst/>
          </p:spPr>
        </p:pic>
        <p:grpSp>
          <p:nvGrpSpPr>
            <p:cNvPr id="230" name="Group"/>
            <p:cNvGrpSpPr/>
            <p:nvPr/>
          </p:nvGrpSpPr>
          <p:grpSpPr>
            <a:xfrm>
              <a:off x="0" y="98582"/>
              <a:ext cx="2882502" cy="1464563"/>
              <a:chOff x="0" y="0"/>
              <a:chExt cx="2882501" cy="1464562"/>
            </a:xfrm>
          </p:grpSpPr>
          <p:pic>
            <p:nvPicPr>
              <p:cNvPr id="227" name="Image" descr="Image"/>
              <p:cNvPicPr>
                <a:picLocks noChangeAspect="1"/>
              </p:cNvPicPr>
              <p:nvPr/>
            </p:nvPicPr>
            <p:blipFill>
              <a:blip r:embed="rId4">
                <a:extLst/>
              </a:blip>
              <a:stretch>
                <a:fillRect/>
              </a:stretch>
            </p:blipFill>
            <p:spPr>
              <a:xfrm>
                <a:off x="270821" y="384853"/>
                <a:ext cx="1676186" cy="730963"/>
              </a:xfrm>
              <a:prstGeom prst="rect">
                <a:avLst/>
              </a:prstGeom>
              <a:ln w="12700" cap="flat">
                <a:noFill/>
                <a:miter lim="400000"/>
              </a:ln>
              <a:effectLst/>
            </p:spPr>
          </p:pic>
          <p:pic>
            <p:nvPicPr>
              <p:cNvPr id="228" name="Image" descr="Image"/>
              <p:cNvPicPr>
                <a:picLocks noChangeAspect="1"/>
              </p:cNvPicPr>
              <p:nvPr/>
            </p:nvPicPr>
            <p:blipFill>
              <a:blip r:embed="rId5">
                <a:extLst/>
              </a:blip>
              <a:stretch>
                <a:fillRect/>
              </a:stretch>
            </p:blipFill>
            <p:spPr>
              <a:xfrm>
                <a:off x="0" y="290107"/>
                <a:ext cx="2471829" cy="1174455"/>
              </a:xfrm>
              <a:prstGeom prst="rect">
                <a:avLst/>
              </a:prstGeom>
              <a:ln w="12700" cap="flat">
                <a:noFill/>
                <a:miter lim="400000"/>
              </a:ln>
              <a:effectLst/>
            </p:spPr>
          </p:pic>
          <p:pic>
            <p:nvPicPr>
              <p:cNvPr id="229" name="Image" descr="Image"/>
              <p:cNvPicPr>
                <a:picLocks noChangeAspect="1"/>
              </p:cNvPicPr>
              <p:nvPr/>
            </p:nvPicPr>
            <p:blipFill>
              <a:blip r:embed="rId6">
                <a:extLst/>
              </a:blip>
              <a:stretch>
                <a:fillRect/>
              </a:stretch>
            </p:blipFill>
            <p:spPr>
              <a:xfrm>
                <a:off x="452926" y="-1"/>
                <a:ext cx="2429576" cy="992671"/>
              </a:xfrm>
              <a:prstGeom prst="rect">
                <a:avLst/>
              </a:prstGeom>
              <a:ln w="12700" cap="flat">
                <a:noFill/>
                <a:miter lim="400000"/>
              </a:ln>
              <a:effectLst/>
            </p:spPr>
          </p:pic>
        </p:grpSp>
      </p:grpSp>
      <p:sp>
        <p:nvSpPr>
          <p:cNvPr id="232" name="Rectangle"/>
          <p:cNvSpPr/>
          <p:nvPr/>
        </p:nvSpPr>
        <p:spPr>
          <a:xfrm>
            <a:off x="6375400" y="25400"/>
            <a:ext cx="4749503" cy="2461717"/>
          </a:xfrm>
          <a:prstGeom prst="rect">
            <a:avLst/>
          </a:prstGeom>
          <a:solidFill>
            <a:srgbClr val="000000"/>
          </a:solidFill>
          <a:ln w="12700">
            <a:miter lim="400000"/>
          </a:ln>
        </p:spPr>
        <p:txBody>
          <a:bodyPr lIns="71436" tIns="71436" rIns="71436" bIns="71436" anchor="ctr"/>
          <a:lstStyle/>
          <a:p>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Aides auxiliaires: mise à dispositions des supports d’apprentissage accessibles et des aides didactiques accessibles;…"/>
          <p:cNvSpPr txBox="1"/>
          <p:nvPr/>
        </p:nvSpPr>
        <p:spPr>
          <a:xfrm>
            <a:off x="-287648" y="1865312"/>
            <a:ext cx="23520918" cy="9985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marL="718916" indent="-313507" algn="l" defTabSz="642937">
              <a:lnSpc>
                <a:spcPct val="120000"/>
              </a:lnSpc>
              <a:spcBef>
                <a:spcPts val="700"/>
              </a:spcBef>
              <a:buSzPct val="100000"/>
              <a:buChar char="•"/>
              <a:tabLst>
                <a:tab pos="381000" algn="l"/>
                <a:tab pos="495300" algn="l"/>
              </a:tabLst>
              <a:defRPr sz="4800" b="1">
                <a:solidFill>
                  <a:srgbClr val="FFFFFF"/>
                </a:solidFill>
                <a:latin typeface="+mn-lt"/>
                <a:ea typeface="+mn-ea"/>
                <a:cs typeface="+mn-cs"/>
                <a:sym typeface="Helvetica"/>
              </a:defRPr>
            </a:pPr>
            <a:r>
              <a:t>Aides auxiliaires: mise à dispositions des supports d’apprentissage accessibles et des aides didactiques accessibles; </a:t>
            </a:r>
          </a:p>
          <a:p>
            <a:pPr marL="718916" indent="-313507" algn="l" defTabSz="642937">
              <a:lnSpc>
                <a:spcPct val="120000"/>
              </a:lnSpc>
              <a:spcBef>
                <a:spcPts val="700"/>
              </a:spcBef>
              <a:buSzPct val="100000"/>
              <a:buChar char="•"/>
              <a:tabLst>
                <a:tab pos="381000" algn="l"/>
                <a:tab pos="495300" algn="l"/>
              </a:tabLst>
              <a:defRPr sz="4800" b="1">
                <a:solidFill>
                  <a:srgbClr val="FFFFFF"/>
                </a:solidFill>
                <a:latin typeface="+mn-lt"/>
                <a:ea typeface="+mn-ea"/>
                <a:cs typeface="+mn-cs"/>
                <a:sym typeface="Helvetica"/>
              </a:defRPr>
            </a:pPr>
            <a:r>
              <a:t>Médias: réalisation de toutes sortes d’adaptations sur divers médias tout en garantissant le «design universel» des produits digitaux. </a:t>
            </a:r>
          </a:p>
          <a:p>
            <a:pPr marL="718916" indent="-313507" algn="l" defTabSz="642937">
              <a:lnSpc>
                <a:spcPct val="120000"/>
              </a:lnSpc>
              <a:spcBef>
                <a:spcPts val="700"/>
              </a:spcBef>
              <a:buSzPct val="100000"/>
              <a:buChar char="•"/>
              <a:tabLst>
                <a:tab pos="381000" algn="l"/>
                <a:tab pos="495300" algn="l"/>
              </a:tabLst>
              <a:defRPr sz="4800" b="1">
                <a:solidFill>
                  <a:srgbClr val="FFFFFF"/>
                </a:solidFill>
                <a:latin typeface="+mn-lt"/>
                <a:ea typeface="+mn-ea"/>
                <a:cs typeface="+mn-cs"/>
                <a:sym typeface="Helvetica"/>
              </a:defRPr>
            </a:pPr>
            <a:r>
              <a:t>conception et la transformation d’aides didactiques au travers de modélisations 3D (typhlopédagogie); </a:t>
            </a:r>
          </a:p>
          <a:p>
            <a:pPr marL="718916" indent="-313507" algn="l" defTabSz="642937">
              <a:lnSpc>
                <a:spcPct val="120000"/>
              </a:lnSpc>
              <a:spcBef>
                <a:spcPts val="700"/>
              </a:spcBef>
              <a:buSzPct val="100000"/>
              <a:buChar char="•"/>
              <a:tabLst>
                <a:tab pos="381000" algn="l"/>
                <a:tab pos="495300" algn="l"/>
              </a:tabLst>
              <a:defRPr sz="4800" b="1">
                <a:solidFill>
                  <a:srgbClr val="FFFFFF"/>
                </a:solidFill>
                <a:latin typeface="+mn-lt"/>
                <a:ea typeface="+mn-ea"/>
                <a:cs typeface="+mn-cs"/>
                <a:sym typeface="Helvetica"/>
              </a:defRPr>
            </a:pPr>
            <a:r>
              <a:t>adaptation et configuration spécifique d’outils informatiques ou d’aides auxiliaires spécifiques utilisés très souvent en combinaison avec une ligne Braille, une sortie vocale, un programme interface, programme de grossissement, un générateur LaTeX, une vidéoloupe et un ordinateur ou une tablette.</a:t>
            </a:r>
          </a:p>
        </p:txBody>
      </p:sp>
      <p:sp>
        <p:nvSpPr>
          <p:cNvPr id="235" name="CENTRE DES MÉDIAS ET SERVICE INFORMATIQUE"/>
          <p:cNvSpPr txBox="1"/>
          <p:nvPr/>
        </p:nvSpPr>
        <p:spPr>
          <a:xfrm>
            <a:off x="433299" y="366635"/>
            <a:ext cx="15239603" cy="879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anchor="ctr">
            <a:spAutoFit/>
          </a:bodyPr>
          <a:lstStyle>
            <a:lvl1pPr marL="405406" indent="-405406" algn="l" defTabSz="642937">
              <a:lnSpc>
                <a:spcPct val="120000"/>
              </a:lnSpc>
              <a:spcBef>
                <a:spcPts val="1500"/>
              </a:spcBef>
              <a:tabLst>
                <a:tab pos="698500" algn="l"/>
              </a:tabLst>
              <a:defRPr sz="4800" b="1">
                <a:solidFill>
                  <a:srgbClr val="00FDFF"/>
                </a:solidFill>
                <a:latin typeface="+mn-lt"/>
                <a:ea typeface="+mn-ea"/>
                <a:cs typeface="+mn-cs"/>
                <a:sym typeface="Helvetica"/>
              </a:defRPr>
            </a:lvl1pPr>
          </a:lstStyle>
          <a:p>
            <a:r>
              <a:t>CENTRE DES MÉDIAS ET SERVICE INFORMATIQUE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34">
                                            <p:bg/>
                                          </p:spTgt>
                                        </p:tgtEl>
                                        <p:attrNameLst>
                                          <p:attrName>style.visibility</p:attrName>
                                        </p:attrNameLst>
                                      </p:cBhvr>
                                      <p:to>
                                        <p:strVal val="visible"/>
                                      </p:to>
                                    </p:set>
                                    <p:anim calcmode="lin" valueType="num">
                                      <p:cBhvr>
                                        <p:cTn id="7" dur="1000" fill="hold"/>
                                        <p:tgtEl>
                                          <p:spTgt spid="234">
                                            <p:bg/>
                                          </p:spTgt>
                                        </p:tgtEl>
                                        <p:attrNameLst>
                                          <p:attrName>ppt_x</p:attrName>
                                        </p:attrNameLst>
                                      </p:cBhvr>
                                      <p:tavLst>
                                        <p:tav tm="0">
                                          <p:val>
                                            <p:strVal val="0-#ppt_w/2"/>
                                          </p:val>
                                        </p:tav>
                                        <p:tav tm="100000">
                                          <p:val>
                                            <p:strVal val="#ppt_x"/>
                                          </p:val>
                                        </p:tav>
                                      </p:tavLst>
                                    </p:anim>
                                    <p:anim calcmode="lin" valueType="num">
                                      <p:cBhvr>
                                        <p:cTn id="8" dur="1000" fill="hold"/>
                                        <p:tgtEl>
                                          <p:spTgt spid="234">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234">
                                            <p:txEl>
                                              <p:pRg st="0" end="0"/>
                                            </p:txEl>
                                          </p:spTgt>
                                        </p:tgtEl>
                                        <p:attrNameLst>
                                          <p:attrName>style.visibility</p:attrName>
                                        </p:attrNameLst>
                                      </p:cBhvr>
                                      <p:to>
                                        <p:strVal val="visible"/>
                                      </p:to>
                                    </p:set>
                                    <p:anim calcmode="lin" valueType="num">
                                      <p:cBhvr>
                                        <p:cTn id="11" dur="1000" fill="hold"/>
                                        <p:tgtEl>
                                          <p:spTgt spid="234">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23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1" nodeType="afterEffect">
                                  <p:stCondLst>
                                    <p:cond delay="0"/>
                                  </p:stCondLst>
                                  <p:iterate>
                                    <p:tmAbs val="0"/>
                                  </p:iterate>
                                  <p:childTnLst>
                                    <p:set>
                                      <p:cBhvr>
                                        <p:cTn id="15" fill="hold"/>
                                        <p:tgtEl>
                                          <p:spTgt spid="234">
                                            <p:txEl>
                                              <p:pRg st="1" end="1"/>
                                            </p:txEl>
                                          </p:spTgt>
                                        </p:tgtEl>
                                        <p:attrNameLst>
                                          <p:attrName>style.visibility</p:attrName>
                                        </p:attrNameLst>
                                      </p:cBhvr>
                                      <p:to>
                                        <p:strVal val="visible"/>
                                      </p:to>
                                    </p:set>
                                    <p:anim calcmode="lin" valueType="num">
                                      <p:cBhvr>
                                        <p:cTn id="16" dur="1000" fill="hold"/>
                                        <p:tgtEl>
                                          <p:spTgt spid="234">
                                            <p:txEl>
                                              <p:pRg st="1" end="1"/>
                                            </p:txEl>
                                          </p:spTgt>
                                        </p:tgtEl>
                                        <p:attrNameLst>
                                          <p:attrName>ppt_x</p:attrName>
                                        </p:attrNameLst>
                                      </p:cBhvr>
                                      <p:tavLst>
                                        <p:tav tm="0">
                                          <p:val>
                                            <p:strVal val="0-#ppt_w/2"/>
                                          </p:val>
                                        </p:tav>
                                        <p:tav tm="100000">
                                          <p:val>
                                            <p:strVal val="#ppt_x"/>
                                          </p:val>
                                        </p:tav>
                                      </p:tavLst>
                                    </p:anim>
                                    <p:anim calcmode="lin" valueType="num">
                                      <p:cBhvr>
                                        <p:cTn id="17" dur="1000" fill="hold"/>
                                        <p:tgtEl>
                                          <p:spTgt spid="2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1" nodeType="clickEffect">
                                  <p:stCondLst>
                                    <p:cond delay="0"/>
                                  </p:stCondLst>
                                  <p:iterate>
                                    <p:tmAbs val="0"/>
                                  </p:iterate>
                                  <p:childTnLst>
                                    <p:set>
                                      <p:cBhvr>
                                        <p:cTn id="21" fill="hold"/>
                                        <p:tgtEl>
                                          <p:spTgt spid="234">
                                            <p:txEl>
                                              <p:pRg st="2" end="2"/>
                                            </p:txEl>
                                          </p:spTgt>
                                        </p:tgtEl>
                                        <p:attrNameLst>
                                          <p:attrName>style.visibility</p:attrName>
                                        </p:attrNameLst>
                                      </p:cBhvr>
                                      <p:to>
                                        <p:strVal val="visible"/>
                                      </p:to>
                                    </p:set>
                                    <p:anim calcmode="lin" valueType="num">
                                      <p:cBhvr>
                                        <p:cTn id="22" dur="1000" fill="hold"/>
                                        <p:tgtEl>
                                          <p:spTgt spid="234">
                                            <p:txEl>
                                              <p:pRg st="2" end="2"/>
                                            </p:txEl>
                                          </p:spTgt>
                                        </p:tgtEl>
                                        <p:attrNameLst>
                                          <p:attrName>ppt_x</p:attrName>
                                        </p:attrNameLst>
                                      </p:cBhvr>
                                      <p:tavLst>
                                        <p:tav tm="0">
                                          <p:val>
                                            <p:strVal val="0-#ppt_w/2"/>
                                          </p:val>
                                        </p:tav>
                                        <p:tav tm="100000">
                                          <p:val>
                                            <p:strVal val="#ppt_x"/>
                                          </p:val>
                                        </p:tav>
                                      </p:tavLst>
                                    </p:anim>
                                    <p:anim calcmode="lin" valueType="num">
                                      <p:cBhvr>
                                        <p:cTn id="23" dur="1000" fill="hold"/>
                                        <p:tgtEl>
                                          <p:spTgt spid="23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1" nodeType="clickEffect">
                                  <p:stCondLst>
                                    <p:cond delay="0"/>
                                  </p:stCondLst>
                                  <p:iterate>
                                    <p:tmAbs val="0"/>
                                  </p:iterate>
                                  <p:childTnLst>
                                    <p:set>
                                      <p:cBhvr>
                                        <p:cTn id="27" fill="hold"/>
                                        <p:tgtEl>
                                          <p:spTgt spid="234">
                                            <p:txEl>
                                              <p:pRg st="3" end="3"/>
                                            </p:txEl>
                                          </p:spTgt>
                                        </p:tgtEl>
                                        <p:attrNameLst>
                                          <p:attrName>style.visibility</p:attrName>
                                        </p:attrNameLst>
                                      </p:cBhvr>
                                      <p:to>
                                        <p:strVal val="visible"/>
                                      </p:to>
                                    </p:set>
                                    <p:anim calcmode="lin" valueType="num">
                                      <p:cBhvr>
                                        <p:cTn id="28" dur="1000" fill="hold"/>
                                        <p:tgtEl>
                                          <p:spTgt spid="234">
                                            <p:txEl>
                                              <p:pRg st="3" end="3"/>
                                            </p:txEl>
                                          </p:spTgt>
                                        </p:tgtEl>
                                        <p:attrNameLst>
                                          <p:attrName>ppt_x</p:attrName>
                                        </p:attrNameLst>
                                      </p:cBhvr>
                                      <p:tavLst>
                                        <p:tav tm="0">
                                          <p:val>
                                            <p:strVal val="0-#ppt_w/2"/>
                                          </p:val>
                                        </p:tav>
                                        <p:tav tm="100000">
                                          <p:val>
                                            <p:strVal val="#ppt_x"/>
                                          </p:val>
                                        </p:tav>
                                      </p:tavLst>
                                    </p:anim>
                                    <p:anim calcmode="lin" valueType="num">
                                      <p:cBhvr>
                                        <p:cTn id="29" dur="1000" fill="hold"/>
                                        <p:tgtEl>
                                          <p:spTgt spid="23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1"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GUIDES ET CADRES DE RÉFÉRENCES"/>
          <p:cNvSpPr txBox="1"/>
          <p:nvPr/>
        </p:nvSpPr>
        <p:spPr>
          <a:xfrm>
            <a:off x="487801" y="438335"/>
            <a:ext cx="17871452" cy="1082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l">
              <a:defRPr sz="6200">
                <a:solidFill>
                  <a:srgbClr val="00FDFF"/>
                </a:solidFill>
                <a:latin typeface="+mn-lt"/>
                <a:ea typeface="+mn-ea"/>
                <a:cs typeface="+mn-cs"/>
                <a:sym typeface="Helvetica"/>
              </a:defRPr>
            </a:lvl1pPr>
          </a:lstStyle>
          <a:p>
            <a:r>
              <a:t>GUIDES ET CADRES DE RÉFÉRENCES</a:t>
            </a:r>
          </a:p>
        </p:txBody>
      </p:sp>
      <p:sp>
        <p:nvSpPr>
          <p:cNvPr id="238" name="Disponibles sur www.idv.lu  resp. http://wiki.idv.lu/"/>
          <p:cNvSpPr txBox="1"/>
          <p:nvPr/>
        </p:nvSpPr>
        <p:spPr>
          <a:xfrm>
            <a:off x="153311" y="2002160"/>
            <a:ext cx="20195344" cy="1031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marL="546100" lvl="1" indent="-317500" algn="l">
              <a:buSzPct val="100000"/>
              <a:buChar char="•"/>
              <a:defRPr sz="5800" b="1">
                <a:solidFill>
                  <a:srgbClr val="EFFF27"/>
                </a:solidFill>
                <a:latin typeface="+mn-lt"/>
                <a:ea typeface="+mn-ea"/>
                <a:cs typeface="+mn-cs"/>
                <a:sym typeface="Helvetica"/>
              </a:defRPr>
            </a:pPr>
            <a:r>
              <a:t>Disponibles sur </a:t>
            </a:r>
            <a:r>
              <a:rPr u="sng">
                <a:solidFill>
                  <a:srgbClr val="0000FF"/>
                </a:solidFill>
                <a:uFill>
                  <a:solidFill>
                    <a:srgbClr val="0000FF"/>
                  </a:solidFill>
                </a:uFill>
                <a:hlinkClick r:id="rId2"/>
              </a:rPr>
              <a:t>www.idv.lu</a:t>
            </a:r>
            <a:r>
              <a:t>  resp. </a:t>
            </a:r>
            <a:r>
              <a:rPr u="sng">
                <a:solidFill>
                  <a:srgbClr val="0000FF"/>
                </a:solidFill>
                <a:uFill>
                  <a:solidFill>
                    <a:srgbClr val="0000FF"/>
                  </a:solidFill>
                </a:uFill>
                <a:hlinkClick r:id="rId3"/>
              </a:rPr>
              <a:t>http://wiki.idv.lu/</a:t>
            </a:r>
            <a:r>
              <a:t> </a:t>
            </a:r>
          </a:p>
        </p:txBody>
      </p:sp>
      <p:pic>
        <p:nvPicPr>
          <p:cNvPr id="239" name="Screen Shot 2018-01-04 at 14.52.36.png" descr="Screen Shot 2018-01-04 at 14.52.36.png"/>
          <p:cNvPicPr>
            <a:picLocks noChangeAspect="1"/>
          </p:cNvPicPr>
          <p:nvPr/>
        </p:nvPicPr>
        <p:blipFill>
          <a:blip r:embed="rId4">
            <a:extLst/>
          </a:blip>
          <a:stretch>
            <a:fillRect/>
          </a:stretch>
        </p:blipFill>
        <p:spPr>
          <a:xfrm>
            <a:off x="745406" y="3515185"/>
            <a:ext cx="15588140" cy="13716002"/>
          </a:xfrm>
          <a:prstGeom prst="rect">
            <a:avLst/>
          </a:prstGeom>
          <a:ln w="12700">
            <a:miter lim="400000"/>
          </a:ln>
        </p:spPr>
      </p:pic>
      <p:grpSp>
        <p:nvGrpSpPr>
          <p:cNvPr id="245" name="Group"/>
          <p:cNvGrpSpPr/>
          <p:nvPr/>
        </p:nvGrpSpPr>
        <p:grpSpPr>
          <a:xfrm>
            <a:off x="16467886" y="294083"/>
            <a:ext cx="7927216" cy="1563146"/>
            <a:chOff x="0" y="0"/>
            <a:chExt cx="7927214" cy="1563144"/>
          </a:xfrm>
        </p:grpSpPr>
        <p:pic>
          <p:nvPicPr>
            <p:cNvPr id="240" name="Image" descr="Image"/>
            <p:cNvPicPr>
              <a:picLocks noChangeAspect="1"/>
            </p:cNvPicPr>
            <p:nvPr/>
          </p:nvPicPr>
          <p:blipFill>
            <a:blip r:embed="rId5">
              <a:extLst/>
            </a:blip>
            <a:stretch>
              <a:fillRect/>
            </a:stretch>
          </p:blipFill>
          <p:spPr>
            <a:xfrm>
              <a:off x="3180613" y="-1"/>
              <a:ext cx="4746602" cy="1155702"/>
            </a:xfrm>
            <a:prstGeom prst="rect">
              <a:avLst/>
            </a:prstGeom>
            <a:ln w="12700" cap="flat">
              <a:noFill/>
              <a:miter lim="400000"/>
            </a:ln>
            <a:effectLst/>
          </p:spPr>
        </p:pic>
        <p:grpSp>
          <p:nvGrpSpPr>
            <p:cNvPr id="244" name="Group"/>
            <p:cNvGrpSpPr/>
            <p:nvPr/>
          </p:nvGrpSpPr>
          <p:grpSpPr>
            <a:xfrm>
              <a:off x="0" y="98582"/>
              <a:ext cx="2882502" cy="1464563"/>
              <a:chOff x="0" y="0"/>
              <a:chExt cx="2882501" cy="1464562"/>
            </a:xfrm>
          </p:grpSpPr>
          <p:pic>
            <p:nvPicPr>
              <p:cNvPr id="241" name="Image" descr="Image"/>
              <p:cNvPicPr>
                <a:picLocks noChangeAspect="1"/>
              </p:cNvPicPr>
              <p:nvPr/>
            </p:nvPicPr>
            <p:blipFill>
              <a:blip r:embed="rId6">
                <a:extLst/>
              </a:blip>
              <a:stretch>
                <a:fillRect/>
              </a:stretch>
            </p:blipFill>
            <p:spPr>
              <a:xfrm>
                <a:off x="270821" y="384853"/>
                <a:ext cx="1676186" cy="730963"/>
              </a:xfrm>
              <a:prstGeom prst="rect">
                <a:avLst/>
              </a:prstGeom>
              <a:ln w="12700" cap="flat">
                <a:noFill/>
                <a:miter lim="400000"/>
              </a:ln>
              <a:effectLst/>
            </p:spPr>
          </p:pic>
          <p:pic>
            <p:nvPicPr>
              <p:cNvPr id="242" name="Image" descr="Image"/>
              <p:cNvPicPr>
                <a:picLocks noChangeAspect="1"/>
              </p:cNvPicPr>
              <p:nvPr/>
            </p:nvPicPr>
            <p:blipFill>
              <a:blip r:embed="rId7">
                <a:extLst/>
              </a:blip>
              <a:stretch>
                <a:fillRect/>
              </a:stretch>
            </p:blipFill>
            <p:spPr>
              <a:xfrm>
                <a:off x="0" y="290107"/>
                <a:ext cx="2471829" cy="1174455"/>
              </a:xfrm>
              <a:prstGeom prst="rect">
                <a:avLst/>
              </a:prstGeom>
              <a:ln w="12700" cap="flat">
                <a:noFill/>
                <a:miter lim="400000"/>
              </a:ln>
              <a:effectLst/>
            </p:spPr>
          </p:pic>
          <p:pic>
            <p:nvPicPr>
              <p:cNvPr id="243" name="Image" descr="Image"/>
              <p:cNvPicPr>
                <a:picLocks noChangeAspect="1"/>
              </p:cNvPicPr>
              <p:nvPr/>
            </p:nvPicPr>
            <p:blipFill>
              <a:blip r:embed="rId8">
                <a:extLst/>
              </a:blip>
              <a:stretch>
                <a:fillRect/>
              </a:stretch>
            </p:blipFill>
            <p:spPr>
              <a:xfrm>
                <a:off x="452926" y="-1"/>
                <a:ext cx="2429576" cy="992671"/>
              </a:xfrm>
              <a:prstGeom prst="rect">
                <a:avLst/>
              </a:prstGeom>
              <a:ln w="12700" cap="flat">
                <a:noFill/>
                <a:miter lim="400000"/>
              </a:ln>
              <a:effectLst/>
            </p:spPr>
          </p:pic>
        </p:gr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238"/>
                                        </p:tgtEl>
                                        <p:attrNameLst>
                                          <p:attrName>style.visibility</p:attrName>
                                        </p:attrNameLst>
                                      </p:cBhvr>
                                      <p:to>
                                        <p:strVal val="visible"/>
                                      </p:to>
                                    </p:set>
                                    <p:anim calcmode="lin" valueType="num">
                                      <p:cBhvr>
                                        <p:cTn id="7" dur="3750" fill="hold"/>
                                        <p:tgtEl>
                                          <p:spTgt spid="238"/>
                                        </p:tgtEl>
                                        <p:attrNameLst>
                                          <p:attrName>ppt_w</p:attrName>
                                        </p:attrNameLst>
                                      </p:cBhvr>
                                      <p:tavLst>
                                        <p:tav tm="0">
                                          <p:val>
                                            <p:strVal val="4*#ppt_w"/>
                                          </p:val>
                                        </p:tav>
                                        <p:tav tm="100000">
                                          <p:val>
                                            <p:strVal val="#ppt_w"/>
                                          </p:val>
                                        </p:tav>
                                      </p:tavLst>
                                    </p:anim>
                                    <p:anim calcmode="lin" valueType="num">
                                      <p:cBhvr>
                                        <p:cTn id="8" dur="3750" fill="hold"/>
                                        <p:tgtEl>
                                          <p:spTgt spid="238"/>
                                        </p:tgtEl>
                                        <p:attrNameLst>
                                          <p:attrName>ppt_h</p:attrName>
                                        </p:attrNameLst>
                                      </p:cBhvr>
                                      <p:tavLst>
                                        <p:tav tm="0">
                                          <p:val>
                                            <p:strVal val="4*#ppt_h"/>
                                          </p:val>
                                        </p:tav>
                                        <p:tav tm="100000">
                                          <p:val>
                                            <p:strVal val="#ppt_h"/>
                                          </p:val>
                                        </p:tav>
                                      </p:tavLst>
                                    </p:anim>
                                  </p:childTnLst>
                                </p:cTn>
                              </p:par>
                            </p:childTnLst>
                          </p:cTn>
                        </p:par>
                        <p:par>
                          <p:cTn id="9" fill="hold">
                            <p:stCondLst>
                              <p:cond delay="0"/>
                            </p:stCondLst>
                            <p:childTnLst>
                              <p:par>
                                <p:cTn id="10" presetID="-1" presetClass="path" presetSubtype="0" decel="50000" fill="hold" nodeType="afterEffect">
                                  <p:stCondLst>
                                    <p:cond delay="0"/>
                                  </p:stCondLst>
                                  <p:childTnLst>
                                    <p:animMotion origin="layout" path="M 0.000000 0.000000 L 0.000000 -1.276042" pathEditMode="relative">
                                      <p:cBhvr>
                                        <p:cTn id="11" dur="4750" fill="hold"/>
                                        <p:tgtEl>
                                          <p:spTgt spid="23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FORMATION DES ADULTES"/>
          <p:cNvSpPr txBox="1"/>
          <p:nvPr/>
        </p:nvSpPr>
        <p:spPr>
          <a:xfrm>
            <a:off x="690906" y="684178"/>
            <a:ext cx="10408692" cy="1082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anchor="ctr">
            <a:spAutoFit/>
          </a:bodyPr>
          <a:lstStyle>
            <a:lvl1pPr algn="l">
              <a:defRPr sz="6200">
                <a:solidFill>
                  <a:srgbClr val="00FDFF"/>
                </a:solidFill>
                <a:latin typeface="+mn-lt"/>
                <a:ea typeface="+mn-ea"/>
                <a:cs typeface="+mn-cs"/>
                <a:sym typeface="Helvetica"/>
              </a:defRPr>
            </a:lvl1pPr>
          </a:lstStyle>
          <a:p>
            <a:r>
              <a:t>FORMATION DES ADULTES</a:t>
            </a:r>
          </a:p>
        </p:txBody>
      </p:sp>
      <p:sp>
        <p:nvSpPr>
          <p:cNvPr id="248" name="300 inscriptions et 50 cours différents en 2017-2018;…"/>
          <p:cNvSpPr txBox="1"/>
          <p:nvPr/>
        </p:nvSpPr>
        <p:spPr>
          <a:xfrm>
            <a:off x="690906" y="2694155"/>
            <a:ext cx="21903026" cy="4930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marL="313507" indent="-313507" algn="l">
              <a:spcBef>
                <a:spcPts val="2900"/>
              </a:spcBef>
              <a:buSzPct val="100000"/>
              <a:buChar char="•"/>
              <a:defRPr sz="4800">
                <a:solidFill>
                  <a:srgbClr val="FFFFFF"/>
                </a:solidFill>
                <a:latin typeface="+mn-lt"/>
                <a:ea typeface="+mn-ea"/>
                <a:cs typeface="+mn-cs"/>
                <a:sym typeface="Helvetica"/>
              </a:defRPr>
            </a:pPr>
            <a:r>
              <a:t>300 inscriptions et 50 cours différents en 2017-2018;</a:t>
            </a:r>
          </a:p>
          <a:p>
            <a:pPr marL="313507" indent="-313507" algn="l">
              <a:spcBef>
                <a:spcPts val="2900"/>
              </a:spcBef>
              <a:buSzPct val="100000"/>
              <a:buChar char="•"/>
              <a:defRPr sz="4800">
                <a:solidFill>
                  <a:srgbClr val="FFFFFF"/>
                </a:solidFill>
                <a:latin typeface="+mn-lt"/>
                <a:ea typeface="+mn-ea"/>
                <a:cs typeface="+mn-cs"/>
                <a:sym typeface="Helvetica"/>
              </a:defRPr>
            </a:pPr>
            <a:r>
              <a:t>7 enseignants et 1 psychologue;</a:t>
            </a:r>
          </a:p>
          <a:p>
            <a:pPr marL="313507" indent="-313507" algn="l">
              <a:spcBef>
                <a:spcPts val="2900"/>
              </a:spcBef>
              <a:buSzPct val="100000"/>
              <a:buChar char="•"/>
              <a:defRPr sz="4800">
                <a:solidFill>
                  <a:srgbClr val="FFFFFF"/>
                </a:solidFill>
                <a:latin typeface="+mn-lt"/>
                <a:ea typeface="+mn-ea"/>
                <a:cs typeface="+mn-cs"/>
                <a:sym typeface="Helvetica"/>
              </a:defRPr>
            </a:pPr>
            <a:r>
              <a:t>cours aussi accessibiles pour enseignants et parents d’enfants ayants des besoins éducatifs spécifiques relatifs à la vue;</a:t>
            </a:r>
          </a:p>
          <a:p>
            <a:pPr marL="313507" indent="-313507" algn="l">
              <a:spcBef>
                <a:spcPts val="2900"/>
              </a:spcBef>
              <a:buSzPct val="100000"/>
              <a:buChar char="•"/>
              <a:defRPr sz="4800">
                <a:solidFill>
                  <a:srgbClr val="FFFFFF"/>
                </a:solidFill>
                <a:latin typeface="+mn-lt"/>
                <a:ea typeface="+mn-ea"/>
                <a:cs typeface="+mn-cs"/>
                <a:sym typeface="Helvetica"/>
              </a:defRPr>
            </a:pPr>
            <a:r>
              <a:t>projets internationaux.</a:t>
            </a:r>
          </a:p>
        </p:txBody>
      </p:sp>
      <p:pic>
        <p:nvPicPr>
          <p:cNvPr id="249" name="Image" descr="Image"/>
          <p:cNvPicPr>
            <a:picLocks noChangeAspect="1"/>
          </p:cNvPicPr>
          <p:nvPr/>
        </p:nvPicPr>
        <p:blipFill>
          <a:blip r:embed="rId2">
            <a:extLst/>
          </a:blip>
          <a:stretch>
            <a:fillRect/>
          </a:stretch>
        </p:blipFill>
        <p:spPr>
          <a:xfrm>
            <a:off x="19648498" y="294084"/>
            <a:ext cx="4746602" cy="1155701"/>
          </a:xfrm>
          <a:prstGeom prst="rect">
            <a:avLst/>
          </a:prstGeom>
          <a:ln w="12700">
            <a:miter lim="400000"/>
          </a:ln>
        </p:spPr>
      </p:pic>
      <p:grpSp>
        <p:nvGrpSpPr>
          <p:cNvPr id="253" name="Group"/>
          <p:cNvGrpSpPr/>
          <p:nvPr/>
        </p:nvGrpSpPr>
        <p:grpSpPr>
          <a:xfrm>
            <a:off x="16467886" y="392665"/>
            <a:ext cx="2882503" cy="1464563"/>
            <a:chOff x="0" y="0"/>
            <a:chExt cx="2882501" cy="1464561"/>
          </a:xfrm>
        </p:grpSpPr>
        <p:pic>
          <p:nvPicPr>
            <p:cNvPr id="250" name="Image" descr="Image"/>
            <p:cNvPicPr>
              <a:picLocks noChangeAspect="1"/>
            </p:cNvPicPr>
            <p:nvPr/>
          </p:nvPicPr>
          <p:blipFill>
            <a:blip r:embed="rId3">
              <a:extLst/>
            </a:blip>
            <a:stretch>
              <a:fillRect/>
            </a:stretch>
          </p:blipFill>
          <p:spPr>
            <a:xfrm>
              <a:off x="270821" y="384853"/>
              <a:ext cx="1676187" cy="730962"/>
            </a:xfrm>
            <a:prstGeom prst="rect">
              <a:avLst/>
            </a:prstGeom>
            <a:ln w="12700" cap="flat">
              <a:noFill/>
              <a:miter lim="400000"/>
            </a:ln>
            <a:effectLst/>
          </p:spPr>
        </p:pic>
        <p:pic>
          <p:nvPicPr>
            <p:cNvPr id="251" name="Image" descr="Image"/>
            <p:cNvPicPr>
              <a:picLocks noChangeAspect="1"/>
            </p:cNvPicPr>
            <p:nvPr/>
          </p:nvPicPr>
          <p:blipFill>
            <a:blip r:embed="rId4">
              <a:extLst/>
            </a:blip>
            <a:stretch>
              <a:fillRect/>
            </a:stretch>
          </p:blipFill>
          <p:spPr>
            <a:xfrm>
              <a:off x="0" y="290107"/>
              <a:ext cx="2471829" cy="1174455"/>
            </a:xfrm>
            <a:prstGeom prst="rect">
              <a:avLst/>
            </a:prstGeom>
            <a:ln w="12700" cap="flat">
              <a:noFill/>
              <a:miter lim="400000"/>
            </a:ln>
            <a:effectLst/>
          </p:spPr>
        </p:pic>
        <p:pic>
          <p:nvPicPr>
            <p:cNvPr id="252" name="Image" descr="Image"/>
            <p:cNvPicPr>
              <a:picLocks noChangeAspect="1"/>
            </p:cNvPicPr>
            <p:nvPr/>
          </p:nvPicPr>
          <p:blipFill>
            <a:blip r:embed="rId5">
              <a:extLst/>
            </a:blip>
            <a:stretch>
              <a:fillRect/>
            </a:stretch>
          </p:blipFill>
          <p:spPr>
            <a:xfrm>
              <a:off x="452926" y="-1"/>
              <a:ext cx="2429576" cy="992670"/>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POPULATION CIBLE"/>
          <p:cNvSpPr txBox="1"/>
          <p:nvPr/>
        </p:nvSpPr>
        <p:spPr>
          <a:xfrm>
            <a:off x="711992" y="330596"/>
            <a:ext cx="7667402" cy="1082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anchor="ctr">
            <a:spAutoFit/>
          </a:bodyPr>
          <a:lstStyle>
            <a:lvl1pPr algn="l">
              <a:defRPr sz="6200">
                <a:solidFill>
                  <a:srgbClr val="00FDFF"/>
                </a:solidFill>
                <a:latin typeface="+mn-lt"/>
                <a:ea typeface="+mn-ea"/>
                <a:cs typeface="+mn-cs"/>
                <a:sym typeface="Helvetica"/>
              </a:defRPr>
            </a:lvl1pPr>
          </a:lstStyle>
          <a:p>
            <a:r>
              <a:t>POPULATION CIBLE</a:t>
            </a:r>
          </a:p>
        </p:txBody>
      </p:sp>
      <p:sp>
        <p:nvSpPr>
          <p:cNvPr id="134" name="Les troubles de la vision peuvent résulter :…"/>
          <p:cNvSpPr txBox="1"/>
          <p:nvPr/>
        </p:nvSpPr>
        <p:spPr>
          <a:xfrm>
            <a:off x="610393" y="1704023"/>
            <a:ext cx="22637778" cy="10765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algn="just" defTabSz="642937">
              <a:lnSpc>
                <a:spcPct val="160000"/>
              </a:lnSpc>
              <a:spcBef>
                <a:spcPts val="700"/>
              </a:spcBef>
              <a:tabLst>
                <a:tab pos="685800" algn="l"/>
              </a:tabLst>
              <a:defRPr sz="4800" b="1">
                <a:solidFill>
                  <a:srgbClr val="FFFFFF"/>
                </a:solidFill>
                <a:latin typeface="+mn-lt"/>
                <a:ea typeface="+mn-ea"/>
                <a:cs typeface="+mn-cs"/>
                <a:sym typeface="Helvetica"/>
              </a:defRPr>
            </a:pPr>
            <a:r>
              <a:t>Les troubles de la vision peuvent résulter :</a:t>
            </a:r>
          </a:p>
          <a:p>
            <a:pPr marL="313507" indent="-313507" algn="just" defTabSz="642937">
              <a:lnSpc>
                <a:spcPct val="160000"/>
              </a:lnSpc>
              <a:spcBef>
                <a:spcPts val="700"/>
              </a:spcBef>
              <a:buSzPct val="100000"/>
              <a:buAutoNum type="arabicParenBoth"/>
              <a:tabLst>
                <a:tab pos="685800" algn="l"/>
              </a:tabLst>
              <a:defRPr sz="4800" b="1">
                <a:solidFill>
                  <a:srgbClr val="FFFFFF"/>
                </a:solidFill>
                <a:latin typeface="+mn-lt"/>
                <a:ea typeface="+mn-ea"/>
                <a:cs typeface="+mn-cs"/>
                <a:sym typeface="Helvetica"/>
              </a:defRPr>
            </a:pPr>
            <a:r>
              <a:t>soit d’une atteinte de l’œil ou du nerf optique; on parlera dans ce cas d’une déficience visuelle d’origine oculaire ou de troubles ophtalmologiques (normes WHO);</a:t>
            </a:r>
          </a:p>
          <a:p>
            <a:pPr marL="313507" indent="-313507" algn="just" defTabSz="642937">
              <a:lnSpc>
                <a:spcPct val="160000"/>
              </a:lnSpc>
              <a:spcBef>
                <a:spcPts val="2900"/>
              </a:spcBef>
              <a:buSzPct val="100000"/>
              <a:buAutoNum type="arabicParenBoth"/>
              <a:tabLst>
                <a:tab pos="685800" algn="l"/>
              </a:tabLst>
              <a:defRPr sz="4800" b="1">
                <a:solidFill>
                  <a:srgbClr val="FFFFFF"/>
                </a:solidFill>
                <a:latin typeface="+mn-lt"/>
                <a:ea typeface="+mn-ea"/>
                <a:cs typeface="+mn-cs"/>
                <a:sym typeface="Helvetica"/>
              </a:defRPr>
            </a:pPr>
            <a:r>
              <a:t>soit d’une atteinte cérébrale (ou centrale), c’est-à-dire d’une altération post-chiasmatique des processus de transmission et de traitement des stimuli visuels par le cerveau ; on parlera dans ce cas de troubles neurovisuels (ou CVI “Cerebral Visual Impairment”); les CVI représentent 25% de toutes les malvoyances</a:t>
            </a:r>
          </a:p>
        </p:txBody>
      </p:sp>
      <p:grpSp>
        <p:nvGrpSpPr>
          <p:cNvPr id="140" name="Group"/>
          <p:cNvGrpSpPr/>
          <p:nvPr/>
        </p:nvGrpSpPr>
        <p:grpSpPr>
          <a:xfrm>
            <a:off x="16467886" y="294083"/>
            <a:ext cx="7927216" cy="1563146"/>
            <a:chOff x="0" y="0"/>
            <a:chExt cx="7927214" cy="1563144"/>
          </a:xfrm>
        </p:grpSpPr>
        <p:pic>
          <p:nvPicPr>
            <p:cNvPr id="135" name="Image" descr="Image"/>
            <p:cNvPicPr>
              <a:picLocks noChangeAspect="1"/>
            </p:cNvPicPr>
            <p:nvPr/>
          </p:nvPicPr>
          <p:blipFill>
            <a:blip r:embed="rId2">
              <a:extLst/>
            </a:blip>
            <a:stretch>
              <a:fillRect/>
            </a:stretch>
          </p:blipFill>
          <p:spPr>
            <a:xfrm>
              <a:off x="3180613" y="-1"/>
              <a:ext cx="4746602" cy="1155702"/>
            </a:xfrm>
            <a:prstGeom prst="rect">
              <a:avLst/>
            </a:prstGeom>
            <a:ln w="12700" cap="flat">
              <a:noFill/>
              <a:miter lim="400000"/>
            </a:ln>
            <a:effectLst/>
          </p:spPr>
        </p:pic>
        <p:grpSp>
          <p:nvGrpSpPr>
            <p:cNvPr id="139" name="Group"/>
            <p:cNvGrpSpPr/>
            <p:nvPr/>
          </p:nvGrpSpPr>
          <p:grpSpPr>
            <a:xfrm>
              <a:off x="0" y="98582"/>
              <a:ext cx="2882502" cy="1464563"/>
              <a:chOff x="0" y="0"/>
              <a:chExt cx="2882501" cy="1464562"/>
            </a:xfrm>
          </p:grpSpPr>
          <p:pic>
            <p:nvPicPr>
              <p:cNvPr id="136" name="Image" descr="Image"/>
              <p:cNvPicPr>
                <a:picLocks noChangeAspect="1"/>
              </p:cNvPicPr>
              <p:nvPr/>
            </p:nvPicPr>
            <p:blipFill>
              <a:blip r:embed="rId3">
                <a:extLst/>
              </a:blip>
              <a:stretch>
                <a:fillRect/>
              </a:stretch>
            </p:blipFill>
            <p:spPr>
              <a:xfrm>
                <a:off x="270821" y="384853"/>
                <a:ext cx="1676186" cy="730963"/>
              </a:xfrm>
              <a:prstGeom prst="rect">
                <a:avLst/>
              </a:prstGeom>
              <a:ln w="12700" cap="flat">
                <a:noFill/>
                <a:miter lim="400000"/>
              </a:ln>
              <a:effectLst/>
            </p:spPr>
          </p:pic>
          <p:pic>
            <p:nvPicPr>
              <p:cNvPr id="137" name="Image" descr="Image"/>
              <p:cNvPicPr>
                <a:picLocks noChangeAspect="1"/>
              </p:cNvPicPr>
              <p:nvPr/>
            </p:nvPicPr>
            <p:blipFill>
              <a:blip r:embed="rId4">
                <a:extLst/>
              </a:blip>
              <a:stretch>
                <a:fillRect/>
              </a:stretch>
            </p:blipFill>
            <p:spPr>
              <a:xfrm>
                <a:off x="0" y="290107"/>
                <a:ext cx="2471829" cy="1174455"/>
              </a:xfrm>
              <a:prstGeom prst="rect">
                <a:avLst/>
              </a:prstGeom>
              <a:ln w="12700" cap="flat">
                <a:noFill/>
                <a:miter lim="400000"/>
              </a:ln>
              <a:effectLst/>
            </p:spPr>
          </p:pic>
          <p:pic>
            <p:nvPicPr>
              <p:cNvPr id="138" name="Image" descr="Image"/>
              <p:cNvPicPr>
                <a:picLocks noChangeAspect="1"/>
              </p:cNvPicPr>
              <p:nvPr/>
            </p:nvPicPr>
            <p:blipFill>
              <a:blip r:embed="rId5">
                <a:extLst/>
              </a:blip>
              <a:stretch>
                <a:fillRect/>
              </a:stretch>
            </p:blipFill>
            <p:spPr>
              <a:xfrm>
                <a:off x="452926" y="-1"/>
                <a:ext cx="2429576" cy="992671"/>
              </a:xfrm>
              <a:prstGeom prst="rect">
                <a:avLst/>
              </a:prstGeom>
              <a:ln w="12700" cap="flat">
                <a:noFill/>
                <a:miter lim="400000"/>
              </a:ln>
              <a:effectLst/>
            </p:spPr>
          </p:pic>
        </p:grpSp>
      </p:gr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OLLABORATION AVEC LES PARTENAIRES EXTERNES"/>
          <p:cNvSpPr txBox="1"/>
          <p:nvPr/>
        </p:nvSpPr>
        <p:spPr>
          <a:xfrm>
            <a:off x="641153" y="113709"/>
            <a:ext cx="15097087" cy="2022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l">
              <a:defRPr sz="6200">
                <a:solidFill>
                  <a:srgbClr val="00FDFF"/>
                </a:solidFill>
                <a:latin typeface="+mn-lt"/>
                <a:ea typeface="+mn-ea"/>
                <a:cs typeface="+mn-cs"/>
                <a:sym typeface="Helvetica"/>
              </a:defRPr>
            </a:lvl1pPr>
          </a:lstStyle>
          <a:p>
            <a:r>
              <a:t>COLLABORATION AVEC LES PARTENAIRES EXTERNES</a:t>
            </a:r>
          </a:p>
        </p:txBody>
      </p:sp>
      <p:sp>
        <p:nvSpPr>
          <p:cNvPr id="256" name="Le CDV est le seul centre au Luxembourg ayant l’expertise dans l’élaboration de documents analogues et digitaux  accessibles en agrandi ou en Braille. À côté de l’infrastructure requise, l’expertise en accessibilité (normes WCAG 2.0), ISO 14289, ISO 19005-1) et l’expertise relative au principes  de la «Conception universelle» font que le CDV a toujours été sollicité pour l’élaboration, l’analyse et l’adaptation de documents, qui ne sont pas nécessairement directement en lien avec l’enseignement"/>
          <p:cNvSpPr txBox="1"/>
          <p:nvPr/>
        </p:nvSpPr>
        <p:spPr>
          <a:xfrm>
            <a:off x="717353" y="5792449"/>
            <a:ext cx="22586562" cy="6182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l" defTabSz="642937">
              <a:lnSpc>
                <a:spcPct val="120000"/>
              </a:lnSpc>
              <a:spcBef>
                <a:spcPts val="700"/>
              </a:spcBef>
              <a:tabLst>
                <a:tab pos="685800" algn="l"/>
              </a:tabLst>
              <a:defRPr sz="4800" b="1">
                <a:solidFill>
                  <a:srgbClr val="FFFFFF"/>
                </a:solidFill>
                <a:latin typeface="+mn-lt"/>
                <a:ea typeface="+mn-ea"/>
                <a:cs typeface="+mn-cs"/>
                <a:sym typeface="Helvetica"/>
              </a:defRPr>
            </a:lvl1pPr>
          </a:lstStyle>
          <a:p>
            <a:r>
              <a:t>Le CDV est le seul centre au Luxembourg ayant l’expertise dans l’élaboration de documents analogues et digitaux  accessibles en agrandi ou en Braille. À côté de l’infrastructure requise, l’expertise en accessibilité (normes WCAG 2.0), ISO 14289, ISO 19005-1) et l’expertise relative au principes  de la «Conception universelle» font que le CDV a toujours été sollicité pour l’élaboration, l’analyse et l’adaptation de documents, qui ne sont pas nécessairement directement en lien avec l’enseignement</a:t>
            </a:r>
          </a:p>
        </p:txBody>
      </p:sp>
      <p:pic>
        <p:nvPicPr>
          <p:cNvPr id="257" name="Image" descr="Image"/>
          <p:cNvPicPr>
            <a:picLocks noChangeAspect="1"/>
          </p:cNvPicPr>
          <p:nvPr/>
        </p:nvPicPr>
        <p:blipFill>
          <a:blip r:embed="rId2">
            <a:extLst/>
          </a:blip>
          <a:stretch>
            <a:fillRect/>
          </a:stretch>
        </p:blipFill>
        <p:spPr>
          <a:xfrm>
            <a:off x="19648498" y="294084"/>
            <a:ext cx="4746602" cy="1155701"/>
          </a:xfrm>
          <a:prstGeom prst="rect">
            <a:avLst/>
          </a:prstGeom>
          <a:ln w="12700">
            <a:miter lim="400000"/>
          </a:ln>
        </p:spPr>
      </p:pic>
      <p:grpSp>
        <p:nvGrpSpPr>
          <p:cNvPr id="261" name="Group"/>
          <p:cNvGrpSpPr/>
          <p:nvPr/>
        </p:nvGrpSpPr>
        <p:grpSpPr>
          <a:xfrm>
            <a:off x="16467886" y="392665"/>
            <a:ext cx="2882503" cy="1464563"/>
            <a:chOff x="0" y="0"/>
            <a:chExt cx="2882501" cy="1464561"/>
          </a:xfrm>
        </p:grpSpPr>
        <p:pic>
          <p:nvPicPr>
            <p:cNvPr id="258" name="Image" descr="Image"/>
            <p:cNvPicPr>
              <a:picLocks noChangeAspect="1"/>
            </p:cNvPicPr>
            <p:nvPr/>
          </p:nvPicPr>
          <p:blipFill>
            <a:blip r:embed="rId3">
              <a:extLst/>
            </a:blip>
            <a:stretch>
              <a:fillRect/>
            </a:stretch>
          </p:blipFill>
          <p:spPr>
            <a:xfrm>
              <a:off x="270821" y="384853"/>
              <a:ext cx="1676187" cy="730962"/>
            </a:xfrm>
            <a:prstGeom prst="rect">
              <a:avLst/>
            </a:prstGeom>
            <a:ln w="12700" cap="flat">
              <a:noFill/>
              <a:miter lim="400000"/>
            </a:ln>
            <a:effectLst/>
          </p:spPr>
        </p:pic>
        <p:pic>
          <p:nvPicPr>
            <p:cNvPr id="259" name="Image" descr="Image"/>
            <p:cNvPicPr>
              <a:picLocks noChangeAspect="1"/>
            </p:cNvPicPr>
            <p:nvPr/>
          </p:nvPicPr>
          <p:blipFill>
            <a:blip r:embed="rId4">
              <a:extLst/>
            </a:blip>
            <a:stretch>
              <a:fillRect/>
            </a:stretch>
          </p:blipFill>
          <p:spPr>
            <a:xfrm>
              <a:off x="0" y="290107"/>
              <a:ext cx="2471829" cy="1174455"/>
            </a:xfrm>
            <a:prstGeom prst="rect">
              <a:avLst/>
            </a:prstGeom>
            <a:ln w="12700" cap="flat">
              <a:noFill/>
              <a:miter lim="400000"/>
            </a:ln>
            <a:effectLst/>
          </p:spPr>
        </p:pic>
        <p:pic>
          <p:nvPicPr>
            <p:cNvPr id="260" name="Image" descr="Image"/>
            <p:cNvPicPr>
              <a:picLocks noChangeAspect="1"/>
            </p:cNvPicPr>
            <p:nvPr/>
          </p:nvPicPr>
          <p:blipFill>
            <a:blip r:embed="rId5">
              <a:extLst/>
            </a:blip>
            <a:stretch>
              <a:fillRect/>
            </a:stretch>
          </p:blipFill>
          <p:spPr>
            <a:xfrm>
              <a:off x="452926" y="-1"/>
              <a:ext cx="2429576" cy="992670"/>
            </a:xfrm>
            <a:prstGeom prst="rect">
              <a:avLst/>
            </a:prstGeom>
            <a:ln w="12700" cap="flat">
              <a:noFill/>
              <a:miter lim="400000"/>
            </a:ln>
            <a:effectLst/>
          </p:spPr>
        </p:pic>
      </p:grpSp>
      <p:sp>
        <p:nvSpPr>
          <p:cNvPr id="262" name="Accessibilité"/>
          <p:cNvSpPr txBox="1"/>
          <p:nvPr/>
        </p:nvSpPr>
        <p:spPr>
          <a:xfrm>
            <a:off x="155291" y="3675063"/>
            <a:ext cx="5695178" cy="1082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anchor="ctr">
            <a:spAutoFit/>
          </a:bodyPr>
          <a:lstStyle>
            <a:lvl1pPr marL="725236" indent="-725236" algn="l" defTabSz="642937">
              <a:lnSpc>
                <a:spcPct val="120000"/>
              </a:lnSpc>
              <a:spcBef>
                <a:spcPts val="700"/>
              </a:spcBef>
              <a:buSzPct val="75000"/>
              <a:buChar char="•"/>
              <a:tabLst>
                <a:tab pos="685800" algn="l"/>
              </a:tabLst>
              <a:defRPr sz="6200" b="1">
                <a:solidFill>
                  <a:srgbClr val="D6FF1E"/>
                </a:solidFill>
                <a:latin typeface="+mn-lt"/>
                <a:ea typeface="+mn-ea"/>
                <a:cs typeface="+mn-cs"/>
                <a:sym typeface="Helvetica"/>
              </a:defRPr>
            </a:lvl1pPr>
          </a:lstStyle>
          <a:p>
            <a:r>
              <a:t>Accessibilité</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EPSTAN: collaboration avec le Luxembourg Centre for Educational Testing (LUCET), qui est le prestataire des épreuves Standardisés (EpStan) pour assurer l’accessibilité des épreuves standardisés pour tous les ordres d’enseignement;…"/>
          <p:cNvSpPr txBox="1"/>
          <p:nvPr/>
        </p:nvSpPr>
        <p:spPr>
          <a:xfrm>
            <a:off x="295305" y="2990555"/>
            <a:ext cx="22596540" cy="9921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marL="666750" indent="-666750" algn="l" defTabSz="642937">
              <a:lnSpc>
                <a:spcPct val="120000"/>
              </a:lnSpc>
              <a:spcBef>
                <a:spcPts val="700"/>
              </a:spcBef>
              <a:buSzPct val="75000"/>
              <a:buChar char="•"/>
              <a:tabLst>
                <a:tab pos="685800" algn="l"/>
              </a:tabLst>
              <a:defRPr sz="5700" b="1">
                <a:solidFill>
                  <a:srgbClr val="D6FF1E"/>
                </a:solidFill>
                <a:latin typeface="+mn-lt"/>
                <a:ea typeface="+mn-ea"/>
                <a:cs typeface="+mn-cs"/>
                <a:sym typeface="Helvetica"/>
              </a:defRPr>
            </a:pPr>
            <a:r>
              <a:t>EPSTAN</a:t>
            </a:r>
            <a:r>
              <a:rPr sz="4800">
                <a:solidFill>
                  <a:srgbClr val="FFFFFF"/>
                </a:solidFill>
              </a:rPr>
              <a:t>: collaboration avec le Luxembourg Centre for Educational Testing (LUCET), qui est le prestataire des épreuves Standardisés (EpStan) pour assurer l’accessibilité des épreuves standardisés pour tous les ordres d’enseignement;</a:t>
            </a:r>
          </a:p>
          <a:p>
            <a:pPr marL="561472" indent="-561472" algn="l" defTabSz="642937">
              <a:lnSpc>
                <a:spcPct val="120000"/>
              </a:lnSpc>
              <a:spcBef>
                <a:spcPts val="700"/>
              </a:spcBef>
              <a:buSzPct val="75000"/>
              <a:buChar char="•"/>
              <a:tabLst>
                <a:tab pos="685800" algn="l"/>
              </a:tabLst>
              <a:defRPr sz="2000" b="1">
                <a:solidFill>
                  <a:srgbClr val="FFFFFF"/>
                </a:solidFill>
                <a:latin typeface="+mn-lt"/>
                <a:ea typeface="+mn-ea"/>
                <a:cs typeface="+mn-cs"/>
                <a:sym typeface="Helvetica"/>
              </a:defRPr>
            </a:pPr>
            <a:endParaRPr sz="4800">
              <a:solidFill>
                <a:srgbClr val="FFFFFF"/>
              </a:solidFill>
            </a:endParaRPr>
          </a:p>
          <a:p>
            <a:pPr marL="561472" indent="-561472" algn="l" defTabSz="642937">
              <a:lnSpc>
                <a:spcPct val="120000"/>
              </a:lnSpc>
              <a:spcBef>
                <a:spcPts val="700"/>
              </a:spcBef>
              <a:buSzPct val="75000"/>
              <a:buChar char="•"/>
              <a:tabLst>
                <a:tab pos="685800" algn="l"/>
              </a:tabLst>
              <a:defRPr sz="6200" b="1">
                <a:solidFill>
                  <a:srgbClr val="D6FF1F"/>
                </a:solidFill>
                <a:latin typeface="+mn-lt"/>
                <a:ea typeface="+mn-ea"/>
                <a:cs typeface="+mn-cs"/>
                <a:sym typeface="Helvetica"/>
              </a:defRPr>
            </a:pPr>
            <a:r>
              <a:t>Examens de fin d’études secondaires et épreuves communes: </a:t>
            </a:r>
            <a:r>
              <a:rPr sz="4800" b="0">
                <a:solidFill>
                  <a:srgbClr val="FFFFFF"/>
                </a:solidFill>
              </a:rPr>
              <a:t>accessibilité des documents</a:t>
            </a:r>
            <a:endParaRPr sz="4800">
              <a:solidFill>
                <a:srgbClr val="FFFFFF"/>
              </a:solidFill>
            </a:endParaRPr>
          </a:p>
          <a:p>
            <a:pPr marL="561472" indent="-561472" algn="l" defTabSz="642937">
              <a:lnSpc>
                <a:spcPct val="120000"/>
              </a:lnSpc>
              <a:spcBef>
                <a:spcPts val="700"/>
              </a:spcBef>
              <a:buSzPct val="75000"/>
              <a:buChar char="•"/>
              <a:tabLst>
                <a:tab pos="685800" algn="l"/>
              </a:tabLst>
              <a:defRPr sz="2000" b="1">
                <a:solidFill>
                  <a:srgbClr val="D6FF1F"/>
                </a:solidFill>
                <a:latin typeface="+mn-lt"/>
                <a:ea typeface="+mn-ea"/>
                <a:cs typeface="+mn-cs"/>
                <a:sym typeface="Helvetica"/>
              </a:defRPr>
            </a:pPr>
            <a:endParaRPr sz="4800">
              <a:solidFill>
                <a:srgbClr val="FFFFFF"/>
              </a:solidFill>
            </a:endParaRPr>
          </a:p>
          <a:p>
            <a:pPr marL="725236" indent="-725236" algn="l" defTabSz="642937">
              <a:lnSpc>
                <a:spcPct val="120000"/>
              </a:lnSpc>
              <a:spcBef>
                <a:spcPts val="700"/>
              </a:spcBef>
              <a:buSzPct val="75000"/>
              <a:buChar char="•"/>
              <a:tabLst>
                <a:tab pos="685800" algn="l"/>
              </a:tabLst>
              <a:defRPr sz="6200" b="1">
                <a:solidFill>
                  <a:srgbClr val="D6FF1E"/>
                </a:solidFill>
                <a:latin typeface="+mn-lt"/>
                <a:ea typeface="+mn-ea"/>
                <a:cs typeface="+mn-cs"/>
                <a:sym typeface="Helvetica"/>
              </a:defRPr>
            </a:pPr>
            <a:r>
              <a:t>Accessibilité des pages web de l’État: </a:t>
            </a:r>
            <a:r>
              <a:rPr sz="4800">
                <a:solidFill>
                  <a:srgbClr val="FFFFFF"/>
                </a:solidFill>
              </a:rPr>
              <a:t>collaboration avec l’unité Web &amp; UX Office du Centre des technologies de l’information de l’État (CTIE), responsable de l’accessibilité des pages web de l’État.</a:t>
            </a:r>
          </a:p>
        </p:txBody>
      </p:sp>
      <p:sp>
        <p:nvSpPr>
          <p:cNvPr id="265" name="COLLABORATION AVEC LES PARTENAIRES EXTERNES"/>
          <p:cNvSpPr txBox="1"/>
          <p:nvPr/>
        </p:nvSpPr>
        <p:spPr>
          <a:xfrm>
            <a:off x="396905" y="64419"/>
            <a:ext cx="14791891" cy="2022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l">
              <a:defRPr sz="6200">
                <a:solidFill>
                  <a:srgbClr val="00FDFF"/>
                </a:solidFill>
                <a:latin typeface="+mn-lt"/>
                <a:ea typeface="+mn-ea"/>
                <a:cs typeface="+mn-cs"/>
                <a:sym typeface="Helvetica"/>
              </a:defRPr>
            </a:lvl1pPr>
          </a:lstStyle>
          <a:p>
            <a:r>
              <a:t>COLLABORATION AVEC LES PARTENAIRES EXTERNES</a:t>
            </a:r>
          </a:p>
        </p:txBody>
      </p:sp>
      <p:grpSp>
        <p:nvGrpSpPr>
          <p:cNvPr id="271" name="Group"/>
          <p:cNvGrpSpPr/>
          <p:nvPr/>
        </p:nvGrpSpPr>
        <p:grpSpPr>
          <a:xfrm>
            <a:off x="16467886" y="294083"/>
            <a:ext cx="7927216" cy="1563146"/>
            <a:chOff x="0" y="0"/>
            <a:chExt cx="7927214" cy="1563144"/>
          </a:xfrm>
        </p:grpSpPr>
        <p:pic>
          <p:nvPicPr>
            <p:cNvPr id="266" name="Image" descr="Image"/>
            <p:cNvPicPr>
              <a:picLocks noChangeAspect="1"/>
            </p:cNvPicPr>
            <p:nvPr/>
          </p:nvPicPr>
          <p:blipFill>
            <a:blip r:embed="rId2">
              <a:extLst/>
            </a:blip>
            <a:stretch>
              <a:fillRect/>
            </a:stretch>
          </p:blipFill>
          <p:spPr>
            <a:xfrm>
              <a:off x="3180613" y="-1"/>
              <a:ext cx="4746602" cy="1155702"/>
            </a:xfrm>
            <a:prstGeom prst="rect">
              <a:avLst/>
            </a:prstGeom>
            <a:ln w="12700" cap="flat">
              <a:noFill/>
              <a:miter lim="400000"/>
            </a:ln>
            <a:effectLst/>
          </p:spPr>
        </p:pic>
        <p:grpSp>
          <p:nvGrpSpPr>
            <p:cNvPr id="270" name="Group"/>
            <p:cNvGrpSpPr/>
            <p:nvPr/>
          </p:nvGrpSpPr>
          <p:grpSpPr>
            <a:xfrm>
              <a:off x="0" y="98582"/>
              <a:ext cx="2882502" cy="1464563"/>
              <a:chOff x="0" y="0"/>
              <a:chExt cx="2882501" cy="1464562"/>
            </a:xfrm>
          </p:grpSpPr>
          <p:pic>
            <p:nvPicPr>
              <p:cNvPr id="267" name="Image" descr="Image"/>
              <p:cNvPicPr>
                <a:picLocks noChangeAspect="1"/>
              </p:cNvPicPr>
              <p:nvPr/>
            </p:nvPicPr>
            <p:blipFill>
              <a:blip r:embed="rId3">
                <a:extLst/>
              </a:blip>
              <a:stretch>
                <a:fillRect/>
              </a:stretch>
            </p:blipFill>
            <p:spPr>
              <a:xfrm>
                <a:off x="270821" y="384853"/>
                <a:ext cx="1676186" cy="730963"/>
              </a:xfrm>
              <a:prstGeom prst="rect">
                <a:avLst/>
              </a:prstGeom>
              <a:ln w="12700" cap="flat">
                <a:noFill/>
                <a:miter lim="400000"/>
              </a:ln>
              <a:effectLst/>
            </p:spPr>
          </p:pic>
          <p:pic>
            <p:nvPicPr>
              <p:cNvPr id="268" name="Image" descr="Image"/>
              <p:cNvPicPr>
                <a:picLocks noChangeAspect="1"/>
              </p:cNvPicPr>
              <p:nvPr/>
            </p:nvPicPr>
            <p:blipFill>
              <a:blip r:embed="rId4">
                <a:extLst/>
              </a:blip>
              <a:stretch>
                <a:fillRect/>
              </a:stretch>
            </p:blipFill>
            <p:spPr>
              <a:xfrm>
                <a:off x="0" y="290107"/>
                <a:ext cx="2471829" cy="1174455"/>
              </a:xfrm>
              <a:prstGeom prst="rect">
                <a:avLst/>
              </a:prstGeom>
              <a:ln w="12700" cap="flat">
                <a:noFill/>
                <a:miter lim="400000"/>
              </a:ln>
              <a:effectLst/>
            </p:spPr>
          </p:pic>
          <p:pic>
            <p:nvPicPr>
              <p:cNvPr id="269" name="Image" descr="Image"/>
              <p:cNvPicPr>
                <a:picLocks noChangeAspect="1"/>
              </p:cNvPicPr>
              <p:nvPr/>
            </p:nvPicPr>
            <p:blipFill>
              <a:blip r:embed="rId5">
                <a:extLst/>
              </a:blip>
              <a:stretch>
                <a:fillRect/>
              </a:stretch>
            </p:blipFill>
            <p:spPr>
              <a:xfrm>
                <a:off x="452926" y="-1"/>
                <a:ext cx="2429576" cy="992671"/>
              </a:xfrm>
              <a:prstGeom prst="rect">
                <a:avLst/>
              </a:prstGeom>
              <a:ln w="12700" cap="flat">
                <a:noFill/>
                <a:miter lim="400000"/>
              </a:ln>
              <a:effectLst/>
            </p:spPr>
          </p:pic>
        </p:gr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Accessibilité - Conseil et guidance pour écoles: rédaction d’expertises d’accessibilité relatives au compétences spécifiques du centre (éclairage d’écoles, lignes de guidage tactiles…);…"/>
          <p:cNvSpPr txBox="1"/>
          <p:nvPr/>
        </p:nvSpPr>
        <p:spPr>
          <a:xfrm>
            <a:off x="575197" y="1977072"/>
            <a:ext cx="22777972" cy="97618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algn="l" defTabSz="642937">
              <a:lnSpc>
                <a:spcPct val="120000"/>
              </a:lnSpc>
              <a:spcBef>
                <a:spcPts val="700"/>
              </a:spcBef>
              <a:tabLst>
                <a:tab pos="685800" algn="l"/>
              </a:tabLst>
              <a:defRPr sz="4800" b="1">
                <a:solidFill>
                  <a:srgbClr val="FFFFFF"/>
                </a:solidFill>
                <a:latin typeface="+mn-lt"/>
                <a:ea typeface="+mn-ea"/>
                <a:cs typeface="+mn-cs"/>
                <a:sym typeface="Helvetica"/>
              </a:defRPr>
            </a:pPr>
            <a:endParaRPr/>
          </a:p>
          <a:p>
            <a:pPr marL="404947" indent="-404947" algn="l" defTabSz="642937">
              <a:lnSpc>
                <a:spcPct val="120000"/>
              </a:lnSpc>
              <a:spcBef>
                <a:spcPts val="700"/>
              </a:spcBef>
              <a:buSzPct val="100000"/>
              <a:buChar char="•"/>
              <a:tabLst>
                <a:tab pos="685800" algn="l"/>
              </a:tabLst>
              <a:defRPr sz="6200" b="1">
                <a:solidFill>
                  <a:srgbClr val="FFFFFF"/>
                </a:solidFill>
                <a:latin typeface="+mn-lt"/>
                <a:ea typeface="+mn-ea"/>
                <a:cs typeface="+mn-cs"/>
                <a:sym typeface="Helvetica"/>
              </a:defRPr>
            </a:pPr>
            <a:r>
              <a:t> </a:t>
            </a:r>
            <a:r>
              <a:rPr>
                <a:solidFill>
                  <a:srgbClr val="DDFF20"/>
                </a:solidFill>
              </a:rPr>
              <a:t>Accessibilité - Conseil et guidance pour écoles:</a:t>
            </a:r>
            <a:r>
              <a:rPr sz="4800">
                <a:solidFill>
                  <a:srgbClr val="DDFF20"/>
                </a:solidFill>
              </a:rPr>
              <a:t> </a:t>
            </a:r>
            <a:r>
              <a:rPr sz="4800"/>
              <a:t>rédaction d’expertises d’accessibilité relatives au compétences spécifiques du centre (éclairage d’écoles, lignes de guidage tactiles…); </a:t>
            </a:r>
          </a:p>
          <a:p>
            <a:pPr marL="313507" indent="-313507" algn="l" defTabSz="642937">
              <a:lnSpc>
                <a:spcPct val="120000"/>
              </a:lnSpc>
              <a:spcBef>
                <a:spcPts val="700"/>
              </a:spcBef>
              <a:buSzPct val="100000"/>
              <a:buChar char="•"/>
              <a:tabLst>
                <a:tab pos="685800" algn="l"/>
              </a:tabLst>
              <a:defRPr sz="2000" b="1">
                <a:solidFill>
                  <a:srgbClr val="FFFFFF"/>
                </a:solidFill>
                <a:latin typeface="+mn-lt"/>
                <a:ea typeface="+mn-ea"/>
                <a:cs typeface="+mn-cs"/>
                <a:sym typeface="Helvetica"/>
              </a:defRPr>
            </a:pPr>
            <a:endParaRPr sz="4800"/>
          </a:p>
          <a:p>
            <a:pPr marL="404947" indent="-404947" algn="l" defTabSz="642937">
              <a:lnSpc>
                <a:spcPct val="120000"/>
              </a:lnSpc>
              <a:spcBef>
                <a:spcPts val="700"/>
              </a:spcBef>
              <a:buSzPct val="100000"/>
              <a:buChar char="•"/>
              <a:tabLst>
                <a:tab pos="685800" algn="l"/>
              </a:tabLst>
              <a:defRPr sz="6200" b="1">
                <a:solidFill>
                  <a:srgbClr val="DDFF21"/>
                </a:solidFill>
                <a:latin typeface="+mn-lt"/>
                <a:ea typeface="+mn-ea"/>
                <a:cs typeface="+mn-cs"/>
                <a:sym typeface="Helvetica"/>
              </a:defRPr>
            </a:pPr>
            <a:r>
              <a:t>Assurance dépendance: </a:t>
            </a:r>
            <a:r>
              <a:rPr sz="4800">
                <a:solidFill>
                  <a:srgbClr val="FFFFFF"/>
                </a:solidFill>
              </a:rPr>
              <a:t>rédaction d’expertises </a:t>
            </a:r>
          </a:p>
          <a:p>
            <a:pPr marL="313507" indent="-313507" algn="l" defTabSz="642937">
              <a:lnSpc>
                <a:spcPct val="120000"/>
              </a:lnSpc>
              <a:spcBef>
                <a:spcPts val="700"/>
              </a:spcBef>
              <a:buSzPct val="100000"/>
              <a:buChar char="•"/>
              <a:tabLst>
                <a:tab pos="685800" algn="l"/>
              </a:tabLst>
              <a:defRPr sz="2000" b="1">
                <a:solidFill>
                  <a:srgbClr val="FFFFFF"/>
                </a:solidFill>
                <a:latin typeface="+mn-lt"/>
                <a:ea typeface="+mn-ea"/>
                <a:cs typeface="+mn-cs"/>
                <a:sym typeface="Helvetica"/>
              </a:defRPr>
            </a:pPr>
            <a:endParaRPr sz="4800">
              <a:solidFill>
                <a:srgbClr val="FFFFFF"/>
              </a:solidFill>
            </a:endParaRPr>
          </a:p>
          <a:p>
            <a:pPr marL="404947" indent="-404947" algn="l" defTabSz="642937">
              <a:lnSpc>
                <a:spcPct val="120000"/>
              </a:lnSpc>
              <a:spcBef>
                <a:spcPts val="700"/>
              </a:spcBef>
              <a:buSzPct val="100000"/>
              <a:buChar char="•"/>
              <a:tabLst>
                <a:tab pos="685800" algn="l"/>
              </a:tabLst>
              <a:defRPr sz="6200" b="1">
                <a:solidFill>
                  <a:srgbClr val="DDFF21"/>
                </a:solidFill>
                <a:latin typeface="+mn-lt"/>
                <a:ea typeface="+mn-ea"/>
                <a:cs typeface="+mn-cs"/>
                <a:sym typeface="Helvetica"/>
              </a:defRPr>
            </a:pPr>
            <a:r>
              <a:t>SSH:</a:t>
            </a:r>
            <a:r>
              <a:rPr sz="4800">
                <a:solidFill>
                  <a:srgbClr val="FFFFFF"/>
                </a:solidFill>
              </a:rPr>
              <a:t> Expertises postes de travail pour le;</a:t>
            </a:r>
          </a:p>
          <a:p>
            <a:pPr marL="313507" indent="-313507" algn="l" defTabSz="642937">
              <a:lnSpc>
                <a:spcPct val="120000"/>
              </a:lnSpc>
              <a:spcBef>
                <a:spcPts val="700"/>
              </a:spcBef>
              <a:buSzPct val="100000"/>
              <a:buChar char="•"/>
              <a:tabLst>
                <a:tab pos="685800" algn="l"/>
              </a:tabLst>
              <a:defRPr sz="2000" b="1">
                <a:solidFill>
                  <a:srgbClr val="FFFFFF"/>
                </a:solidFill>
                <a:latin typeface="+mn-lt"/>
                <a:ea typeface="+mn-ea"/>
                <a:cs typeface="+mn-cs"/>
                <a:sym typeface="Helvetica"/>
              </a:defRPr>
            </a:pPr>
            <a:endParaRPr sz="4800">
              <a:solidFill>
                <a:srgbClr val="FFFFFF"/>
              </a:solidFill>
            </a:endParaRPr>
          </a:p>
          <a:p>
            <a:pPr marL="404947" indent="-404947" algn="l" defTabSz="642937">
              <a:lnSpc>
                <a:spcPct val="120000"/>
              </a:lnSpc>
              <a:spcBef>
                <a:spcPts val="700"/>
              </a:spcBef>
              <a:buSzPct val="100000"/>
              <a:buChar char="•"/>
              <a:tabLst>
                <a:tab pos="685800" algn="l"/>
              </a:tabLst>
              <a:defRPr sz="6200" b="1">
                <a:solidFill>
                  <a:srgbClr val="DDFF21"/>
                </a:solidFill>
                <a:latin typeface="+mn-lt"/>
                <a:ea typeface="+mn-ea"/>
                <a:cs typeface="+mn-cs"/>
                <a:sym typeface="Helvetica"/>
              </a:defRPr>
            </a:pPr>
            <a:r>
              <a:t>Collaborateur avec le Ministère d’État: </a:t>
            </a:r>
            <a:r>
              <a:rPr sz="4800">
                <a:solidFill>
                  <a:srgbClr val="FFFFFF"/>
                </a:solidFill>
              </a:rPr>
              <a:t>introduction du système de vote tactile</a:t>
            </a:r>
          </a:p>
        </p:txBody>
      </p:sp>
      <p:sp>
        <p:nvSpPr>
          <p:cNvPr id="274" name="COLLABORATION AVEC LES PARTENAIRES EXTERNES"/>
          <p:cNvSpPr txBox="1"/>
          <p:nvPr/>
        </p:nvSpPr>
        <p:spPr>
          <a:xfrm>
            <a:off x="776175" y="17061"/>
            <a:ext cx="16214290" cy="20224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l">
              <a:defRPr sz="6200">
                <a:solidFill>
                  <a:srgbClr val="00FDFF"/>
                </a:solidFill>
                <a:latin typeface="+mn-lt"/>
                <a:ea typeface="+mn-ea"/>
                <a:cs typeface="+mn-cs"/>
                <a:sym typeface="Helvetica"/>
              </a:defRPr>
            </a:lvl1pPr>
          </a:lstStyle>
          <a:p>
            <a:r>
              <a:t>COLLABORATION AVEC LES PARTENAIRES EXTERNES</a:t>
            </a:r>
          </a:p>
        </p:txBody>
      </p:sp>
      <p:grpSp>
        <p:nvGrpSpPr>
          <p:cNvPr id="280" name="Group"/>
          <p:cNvGrpSpPr/>
          <p:nvPr/>
        </p:nvGrpSpPr>
        <p:grpSpPr>
          <a:xfrm>
            <a:off x="16467886" y="294083"/>
            <a:ext cx="7927216" cy="1563146"/>
            <a:chOff x="0" y="0"/>
            <a:chExt cx="7927214" cy="1563144"/>
          </a:xfrm>
        </p:grpSpPr>
        <p:pic>
          <p:nvPicPr>
            <p:cNvPr id="275" name="Image" descr="Image"/>
            <p:cNvPicPr>
              <a:picLocks noChangeAspect="1"/>
            </p:cNvPicPr>
            <p:nvPr/>
          </p:nvPicPr>
          <p:blipFill>
            <a:blip r:embed="rId2">
              <a:extLst/>
            </a:blip>
            <a:stretch>
              <a:fillRect/>
            </a:stretch>
          </p:blipFill>
          <p:spPr>
            <a:xfrm>
              <a:off x="3180613" y="-1"/>
              <a:ext cx="4746602" cy="1155702"/>
            </a:xfrm>
            <a:prstGeom prst="rect">
              <a:avLst/>
            </a:prstGeom>
            <a:ln w="12700" cap="flat">
              <a:noFill/>
              <a:miter lim="400000"/>
            </a:ln>
            <a:effectLst/>
          </p:spPr>
        </p:pic>
        <p:grpSp>
          <p:nvGrpSpPr>
            <p:cNvPr id="279" name="Group"/>
            <p:cNvGrpSpPr/>
            <p:nvPr/>
          </p:nvGrpSpPr>
          <p:grpSpPr>
            <a:xfrm>
              <a:off x="0" y="98582"/>
              <a:ext cx="2882502" cy="1464563"/>
              <a:chOff x="0" y="0"/>
              <a:chExt cx="2882501" cy="1464562"/>
            </a:xfrm>
          </p:grpSpPr>
          <p:pic>
            <p:nvPicPr>
              <p:cNvPr id="276" name="Image" descr="Image"/>
              <p:cNvPicPr>
                <a:picLocks noChangeAspect="1"/>
              </p:cNvPicPr>
              <p:nvPr/>
            </p:nvPicPr>
            <p:blipFill>
              <a:blip r:embed="rId3">
                <a:extLst/>
              </a:blip>
              <a:stretch>
                <a:fillRect/>
              </a:stretch>
            </p:blipFill>
            <p:spPr>
              <a:xfrm>
                <a:off x="270821" y="384853"/>
                <a:ext cx="1676186" cy="730963"/>
              </a:xfrm>
              <a:prstGeom prst="rect">
                <a:avLst/>
              </a:prstGeom>
              <a:ln w="12700" cap="flat">
                <a:noFill/>
                <a:miter lim="400000"/>
              </a:ln>
              <a:effectLst/>
            </p:spPr>
          </p:pic>
          <p:pic>
            <p:nvPicPr>
              <p:cNvPr id="277" name="Image" descr="Image"/>
              <p:cNvPicPr>
                <a:picLocks noChangeAspect="1"/>
              </p:cNvPicPr>
              <p:nvPr/>
            </p:nvPicPr>
            <p:blipFill>
              <a:blip r:embed="rId4">
                <a:extLst/>
              </a:blip>
              <a:stretch>
                <a:fillRect/>
              </a:stretch>
            </p:blipFill>
            <p:spPr>
              <a:xfrm>
                <a:off x="0" y="290107"/>
                <a:ext cx="2471829" cy="1174455"/>
              </a:xfrm>
              <a:prstGeom prst="rect">
                <a:avLst/>
              </a:prstGeom>
              <a:ln w="12700" cap="flat">
                <a:noFill/>
                <a:miter lim="400000"/>
              </a:ln>
              <a:effectLst/>
            </p:spPr>
          </p:pic>
          <p:pic>
            <p:nvPicPr>
              <p:cNvPr id="278" name="Image" descr="Image"/>
              <p:cNvPicPr>
                <a:picLocks noChangeAspect="1"/>
              </p:cNvPicPr>
              <p:nvPr/>
            </p:nvPicPr>
            <p:blipFill>
              <a:blip r:embed="rId5">
                <a:extLst/>
              </a:blip>
              <a:stretch>
                <a:fillRect/>
              </a:stretch>
            </p:blipFill>
            <p:spPr>
              <a:xfrm>
                <a:off x="452926" y="-1"/>
                <a:ext cx="2429576" cy="992671"/>
              </a:xfrm>
              <a:prstGeom prst="rect">
                <a:avLst/>
              </a:prstGeom>
              <a:ln w="12700" cap="flat">
                <a:noFill/>
                <a:miter lim="400000"/>
              </a:ln>
              <a:effectLst/>
            </p:spPr>
          </p:pic>
        </p:gr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RAVAIL EN RÉSEAU (P.EX.) dans la prise en charge des élèves présentant:…"/>
          <p:cNvSpPr txBox="1"/>
          <p:nvPr/>
        </p:nvSpPr>
        <p:spPr>
          <a:xfrm>
            <a:off x="471293" y="-18207"/>
            <a:ext cx="23441416" cy="418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algn="just" defTabSz="642937">
              <a:lnSpc>
                <a:spcPct val="120000"/>
              </a:lnSpc>
              <a:spcBef>
                <a:spcPts val="700"/>
              </a:spcBef>
              <a:tabLst>
                <a:tab pos="685800" algn="l"/>
              </a:tabLst>
              <a:defRPr sz="6200" b="1">
                <a:solidFill>
                  <a:srgbClr val="00FDFF"/>
                </a:solidFill>
                <a:latin typeface="+mn-lt"/>
                <a:ea typeface="+mn-ea"/>
                <a:cs typeface="+mn-cs"/>
                <a:sym typeface="Helvetica"/>
              </a:defRPr>
            </a:pPr>
            <a:r>
              <a:t>TRAVAIL EN RÉSEAU (P.EX.) </a:t>
            </a:r>
          </a:p>
          <a:p>
            <a:pPr algn="just" defTabSz="642937">
              <a:lnSpc>
                <a:spcPct val="120000"/>
              </a:lnSpc>
              <a:spcBef>
                <a:spcPts val="700"/>
              </a:spcBef>
              <a:tabLst>
                <a:tab pos="685800" algn="l"/>
              </a:tabLst>
              <a:defRPr sz="6200" b="1">
                <a:solidFill>
                  <a:srgbClr val="00FDFF"/>
                </a:solidFill>
                <a:latin typeface="+mn-lt"/>
                <a:ea typeface="+mn-ea"/>
                <a:cs typeface="+mn-cs"/>
                <a:sym typeface="Helvetica"/>
              </a:defRPr>
            </a:pPr>
            <a:r>
              <a:rPr sz="4400">
                <a:solidFill>
                  <a:srgbClr val="FFFFFF"/>
                </a:solidFill>
              </a:rPr>
              <a:t>dans la prise en charge des élèves présentant:</a:t>
            </a:r>
          </a:p>
          <a:p>
            <a:pPr marL="314325" indent="-314325" algn="just" defTabSz="642937">
              <a:lnSpc>
                <a:spcPct val="120000"/>
              </a:lnSpc>
              <a:spcBef>
                <a:spcPts val="2100"/>
              </a:spcBef>
              <a:buSzPct val="100000"/>
              <a:buChar char="•"/>
              <a:tabLst>
                <a:tab pos="685800" algn="l"/>
              </a:tabLst>
              <a:defRPr sz="4400" b="1">
                <a:solidFill>
                  <a:srgbClr val="FFFFFF"/>
                </a:solidFill>
                <a:latin typeface="+mn-lt"/>
                <a:ea typeface="+mn-ea"/>
                <a:cs typeface="+mn-cs"/>
                <a:sym typeface="Helvetica"/>
              </a:defRPr>
            </a:pPr>
            <a:r>
              <a:t>des troubles d’acquisition de la coordination (TAC)  (ou dyspraxie) </a:t>
            </a:r>
          </a:p>
          <a:p>
            <a:pPr marL="314325" indent="-314325" algn="just" defTabSz="642937">
              <a:lnSpc>
                <a:spcPct val="120000"/>
              </a:lnSpc>
              <a:spcBef>
                <a:spcPts val="2100"/>
              </a:spcBef>
              <a:buSzPct val="100000"/>
              <a:buChar char="•"/>
              <a:tabLst>
                <a:tab pos="685800" algn="l"/>
              </a:tabLst>
              <a:defRPr sz="4400" b="1">
                <a:solidFill>
                  <a:srgbClr val="FFFFFF"/>
                </a:solidFill>
                <a:latin typeface="+mn-lt"/>
                <a:ea typeface="+mn-ea"/>
                <a:cs typeface="+mn-cs"/>
                <a:sym typeface="Helvetica"/>
              </a:defRPr>
            </a:pPr>
            <a:r>
              <a:t>des troubles spécifiques des apprentissages (TSA) </a:t>
            </a:r>
          </a:p>
        </p:txBody>
      </p:sp>
      <p:grpSp>
        <p:nvGrpSpPr>
          <p:cNvPr id="145" name="Group"/>
          <p:cNvGrpSpPr/>
          <p:nvPr/>
        </p:nvGrpSpPr>
        <p:grpSpPr>
          <a:xfrm>
            <a:off x="10260465" y="2905124"/>
            <a:ext cx="10655043" cy="10498529"/>
            <a:chOff x="0" y="0"/>
            <a:chExt cx="10655041" cy="10498527"/>
          </a:xfrm>
        </p:grpSpPr>
        <p:pic>
          <p:nvPicPr>
            <p:cNvPr id="143" name="Screen Shot 2018-01-04 at 15.31.33.png" descr="Screen Shot 2018-01-04 at 15.31.33.png"/>
            <p:cNvPicPr>
              <a:picLocks noChangeAspect="1"/>
            </p:cNvPicPr>
            <p:nvPr/>
          </p:nvPicPr>
          <p:blipFill>
            <a:blip r:embed="rId2">
              <a:extLst/>
            </a:blip>
            <a:stretch>
              <a:fillRect/>
            </a:stretch>
          </p:blipFill>
          <p:spPr>
            <a:xfrm>
              <a:off x="0" y="-1"/>
              <a:ext cx="10655042" cy="10498529"/>
            </a:xfrm>
            <a:prstGeom prst="rect">
              <a:avLst/>
            </a:prstGeom>
            <a:ln w="12700" cap="flat">
              <a:noFill/>
              <a:miter lim="400000"/>
            </a:ln>
            <a:effectLst/>
          </p:spPr>
        </p:pic>
        <p:sp>
          <p:nvSpPr>
            <p:cNvPr id="144" name="TAC…"/>
            <p:cNvSpPr txBox="1"/>
            <p:nvPr/>
          </p:nvSpPr>
          <p:spPr>
            <a:xfrm>
              <a:off x="5416450" y="3792140"/>
              <a:ext cx="2166615" cy="1666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p>
              <a:pPr>
                <a:defRPr b="1">
                  <a:latin typeface="+mn-lt"/>
                  <a:ea typeface="+mn-ea"/>
                  <a:cs typeface="+mn-cs"/>
                  <a:sym typeface="Helvetica"/>
                </a:defRPr>
              </a:pPr>
              <a:r>
                <a:t>TAC </a:t>
              </a:r>
            </a:p>
            <a:p>
              <a:pPr>
                <a:defRPr b="1">
                  <a:latin typeface="+mn-lt"/>
                  <a:ea typeface="+mn-ea"/>
                  <a:cs typeface="+mn-cs"/>
                  <a:sym typeface="Helvetica"/>
                </a:defRPr>
              </a:pPr>
              <a:r>
                <a:t>et TSA</a:t>
              </a:r>
            </a:p>
          </p:txBody>
        </p:sp>
      </p:grpSp>
      <p:sp>
        <p:nvSpPr>
          <p:cNvPr id="146" name="Des difficultés au niveau de la vision sont susceptibles d’entraver les acquisitions scolaires et les habiletés motrices de l’enfant.…"/>
          <p:cNvSpPr txBox="1"/>
          <p:nvPr/>
        </p:nvSpPr>
        <p:spPr>
          <a:xfrm>
            <a:off x="471293" y="4389790"/>
            <a:ext cx="23085814" cy="8722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algn="just" defTabSz="642937">
              <a:lnSpc>
                <a:spcPct val="140000"/>
              </a:lnSpc>
              <a:spcBef>
                <a:spcPts val="2200"/>
              </a:spcBef>
              <a:tabLst>
                <a:tab pos="685800" algn="l"/>
              </a:tabLst>
              <a:defRPr sz="4400" b="1">
                <a:solidFill>
                  <a:srgbClr val="FFFFFF"/>
                </a:solidFill>
                <a:latin typeface="+mn-lt"/>
                <a:ea typeface="+mn-ea"/>
                <a:cs typeface="+mn-cs"/>
                <a:sym typeface="Helvetica"/>
              </a:defRPr>
            </a:pPr>
            <a:r>
              <a:t>Des difficultés au niveau de la vision sont susceptibles d’entraver les acquisitions scolaires et les habiletés motrices de l’enfant. </a:t>
            </a:r>
          </a:p>
          <a:p>
            <a:pPr algn="just" defTabSz="642937">
              <a:lnSpc>
                <a:spcPct val="140000"/>
              </a:lnSpc>
              <a:spcBef>
                <a:spcPts val="2200"/>
              </a:spcBef>
              <a:tabLst>
                <a:tab pos="685800" algn="l"/>
              </a:tabLst>
              <a:defRPr sz="4400" b="1">
                <a:solidFill>
                  <a:srgbClr val="FFFFFF"/>
                </a:solidFill>
                <a:latin typeface="+mn-lt"/>
                <a:ea typeface="+mn-ea"/>
                <a:cs typeface="+mn-cs"/>
                <a:sym typeface="Helvetica"/>
              </a:defRPr>
            </a:pPr>
            <a:r>
              <a:t>D’après les données épidémiologiques récentes, on peut estimer qu’au moins un enfant par classe présente un trouble neurovisuel au sens large, c’est-à-dire incluant les troubles visuo-spatiaux et visuo-attentionnels. </a:t>
            </a:r>
          </a:p>
          <a:p>
            <a:pPr algn="just" defTabSz="642937">
              <a:lnSpc>
                <a:spcPct val="140000"/>
              </a:lnSpc>
              <a:spcBef>
                <a:spcPts val="700"/>
              </a:spcBef>
              <a:tabLst>
                <a:tab pos="685800" algn="l"/>
              </a:tabLst>
              <a:defRPr sz="4400">
                <a:solidFill>
                  <a:srgbClr val="FF9300"/>
                </a:solidFill>
                <a:latin typeface="+mn-lt"/>
                <a:ea typeface="+mn-ea"/>
                <a:cs typeface="+mn-cs"/>
                <a:sym typeface="Helvetica"/>
              </a:defRPr>
            </a:pPr>
            <a:r>
              <a:t>Cependant, même si p.e.x des troubles de l’attention, de l’analyse ou de la mémoire visuelle peuvent engendrer des troubles des apprentissages, on ne peut pas faire l’hypothèse que les troubles spécifiques des apprentissages ou le trouble d’acquisition de la coordination (ou dyspraxie) soient systématiquement liés à des troubles neurovisuel</a:t>
            </a:r>
            <a:r>
              <a:rPr b="1"/>
              <a:t>s.</a:t>
            </a:r>
            <a:r>
              <a:rPr b="1">
                <a:solidFill>
                  <a:srgbClr val="FFFFFF"/>
                </a:solidFill>
              </a:rPr>
              <a:t> </a:t>
            </a:r>
          </a:p>
        </p:txBody>
      </p:sp>
      <p:grpSp>
        <p:nvGrpSpPr>
          <p:cNvPr id="152" name="Group"/>
          <p:cNvGrpSpPr/>
          <p:nvPr/>
        </p:nvGrpSpPr>
        <p:grpSpPr>
          <a:xfrm>
            <a:off x="16467886" y="294083"/>
            <a:ext cx="7927216" cy="1563146"/>
            <a:chOff x="0" y="0"/>
            <a:chExt cx="7927214" cy="1563144"/>
          </a:xfrm>
        </p:grpSpPr>
        <p:pic>
          <p:nvPicPr>
            <p:cNvPr id="147" name="Image" descr="Image"/>
            <p:cNvPicPr>
              <a:picLocks noChangeAspect="1"/>
            </p:cNvPicPr>
            <p:nvPr/>
          </p:nvPicPr>
          <p:blipFill>
            <a:blip r:embed="rId3">
              <a:extLst/>
            </a:blip>
            <a:stretch>
              <a:fillRect/>
            </a:stretch>
          </p:blipFill>
          <p:spPr>
            <a:xfrm>
              <a:off x="3180613" y="-1"/>
              <a:ext cx="4746602" cy="1155702"/>
            </a:xfrm>
            <a:prstGeom prst="rect">
              <a:avLst/>
            </a:prstGeom>
            <a:ln w="12700" cap="flat">
              <a:noFill/>
              <a:miter lim="400000"/>
            </a:ln>
            <a:effectLst/>
          </p:spPr>
        </p:pic>
        <p:grpSp>
          <p:nvGrpSpPr>
            <p:cNvPr id="151" name="Group"/>
            <p:cNvGrpSpPr/>
            <p:nvPr/>
          </p:nvGrpSpPr>
          <p:grpSpPr>
            <a:xfrm>
              <a:off x="0" y="98582"/>
              <a:ext cx="2882502" cy="1464563"/>
              <a:chOff x="0" y="0"/>
              <a:chExt cx="2882501" cy="1464562"/>
            </a:xfrm>
          </p:grpSpPr>
          <p:pic>
            <p:nvPicPr>
              <p:cNvPr id="148" name="Image" descr="Image"/>
              <p:cNvPicPr>
                <a:picLocks noChangeAspect="1"/>
              </p:cNvPicPr>
              <p:nvPr/>
            </p:nvPicPr>
            <p:blipFill>
              <a:blip r:embed="rId4">
                <a:extLst/>
              </a:blip>
              <a:stretch>
                <a:fillRect/>
              </a:stretch>
            </p:blipFill>
            <p:spPr>
              <a:xfrm>
                <a:off x="270821" y="384853"/>
                <a:ext cx="1676186" cy="730963"/>
              </a:xfrm>
              <a:prstGeom prst="rect">
                <a:avLst/>
              </a:prstGeom>
              <a:ln w="12700" cap="flat">
                <a:noFill/>
                <a:miter lim="400000"/>
              </a:ln>
              <a:effectLst/>
            </p:spPr>
          </p:pic>
          <p:pic>
            <p:nvPicPr>
              <p:cNvPr id="149" name="Image" descr="Image"/>
              <p:cNvPicPr>
                <a:picLocks noChangeAspect="1"/>
              </p:cNvPicPr>
              <p:nvPr/>
            </p:nvPicPr>
            <p:blipFill>
              <a:blip r:embed="rId5">
                <a:extLst/>
              </a:blip>
              <a:stretch>
                <a:fillRect/>
              </a:stretch>
            </p:blipFill>
            <p:spPr>
              <a:xfrm>
                <a:off x="0" y="290107"/>
                <a:ext cx="2471829" cy="1174455"/>
              </a:xfrm>
              <a:prstGeom prst="rect">
                <a:avLst/>
              </a:prstGeom>
              <a:ln w="12700" cap="flat">
                <a:noFill/>
                <a:miter lim="400000"/>
              </a:ln>
              <a:effectLst/>
            </p:spPr>
          </p:pic>
          <p:pic>
            <p:nvPicPr>
              <p:cNvPr id="150" name="Image" descr="Image"/>
              <p:cNvPicPr>
                <a:picLocks noChangeAspect="1"/>
              </p:cNvPicPr>
              <p:nvPr/>
            </p:nvPicPr>
            <p:blipFill>
              <a:blip r:embed="rId6">
                <a:extLst/>
              </a:blip>
              <a:stretch>
                <a:fillRect/>
              </a:stretch>
            </p:blipFill>
            <p:spPr>
              <a:xfrm>
                <a:off x="452926" y="-1"/>
                <a:ext cx="2429576" cy="992671"/>
              </a:xfrm>
              <a:prstGeom prst="rect">
                <a:avLst/>
              </a:prstGeom>
              <a:ln w="12700" cap="flat">
                <a:noFill/>
                <a:miter lim="400000"/>
              </a:ln>
              <a:effectLst/>
            </p:spPr>
          </p:pic>
        </p:gr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0"/>
                            </p:stCondLst>
                            <p:childTnLst>
                              <p:par>
                                <p:cTn id="9" presetID="6" presetClass="emph" presetSubtype="0" accel="50000" decel="50000" fill="hold" grpId="2" nodeType="afterEffect">
                                  <p:stCondLst>
                                    <p:cond delay="200"/>
                                  </p:stCondLst>
                                  <p:childTnLst>
                                    <p:animScale>
                                      <p:cBhvr>
                                        <p:cTn id="10" dur="1000" fill="hold"/>
                                        <p:tgtEl>
                                          <p:spTgt spid="145"/>
                                        </p:tgtEl>
                                      </p:cBhvr>
                                      <p:by x="135081" y="135081"/>
                                    </p:animScale>
                                  </p:childTnLst>
                                </p:cTn>
                              </p:par>
                            </p:childTnLst>
                          </p:cTn>
                        </p:par>
                        <p:par>
                          <p:cTn id="11" fill="hold">
                            <p:stCondLst>
                              <p:cond delay="0"/>
                            </p:stCondLst>
                            <p:childTnLst>
                              <p:par>
                                <p:cTn id="12" presetID="-1" presetClass="path" presetSubtype="0" accel="50000" decel="50000" fill="hold" nodeType="afterEffect">
                                  <p:stCondLst>
                                    <p:cond delay="0"/>
                                  </p:stCondLst>
                                  <p:childTnLst>
                                    <p:animMotion origin="layout" path="M 0.000000 0.000000 L -0.115801 -0.077540" pathEditMode="relative">
                                      <p:cBhvr>
                                        <p:cTn id="13" dur="700" fill="hold"/>
                                        <p:tgtEl>
                                          <p:spTgt spid="145"/>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9" presetClass="exit" fill="hold" grpId="4" nodeType="clickEffect">
                                  <p:stCondLst>
                                    <p:cond delay="0"/>
                                  </p:stCondLst>
                                  <p:iterate>
                                    <p:tmAbs val="0"/>
                                  </p:iterate>
                                  <p:childTnLst>
                                    <p:animEffect transition="out" filter="dissolve">
                                      <p:cBhvr>
                                        <p:cTn id="17" dur="1500" fill="hold"/>
                                        <p:tgtEl>
                                          <p:spTgt spid="145"/>
                                        </p:tgtEl>
                                      </p:cBhvr>
                                    </p:animEffect>
                                    <p:set>
                                      <p:cBhvr>
                                        <p:cTn id="18" fill="hold">
                                          <p:stCondLst>
                                            <p:cond delay="1499"/>
                                          </p:stCondLst>
                                        </p:cTn>
                                        <p:tgtEl>
                                          <p:spTgt spid="145"/>
                                        </p:tgtEl>
                                        <p:attrNameLst>
                                          <p:attrName>style.visibility</p:attrName>
                                        </p:attrNameLst>
                                      </p:cBhvr>
                                      <p:to>
                                        <p:strVal val="hidden"/>
                                      </p:to>
                                    </p:set>
                                  </p:childTnLst>
                                </p:cTn>
                              </p:par>
                            </p:childTnLst>
                          </p:cTn>
                        </p:par>
                        <p:par>
                          <p:cTn id="19" fill="hold">
                            <p:stCondLst>
                              <p:cond delay="1500"/>
                            </p:stCondLst>
                            <p:childTnLst>
                              <p:par>
                                <p:cTn id="20" presetID="1" presetClass="entr" presetSubtype="0" fill="hold" grpId="5" nodeType="afterEffect">
                                  <p:stCondLst>
                                    <p:cond delay="500"/>
                                  </p:stCondLst>
                                  <p:iterate>
                                    <p:tmAbs val="0"/>
                                  </p:iterate>
                                  <p:childTnLst>
                                    <p:set>
                                      <p:cBhvr>
                                        <p:cTn id="21" fill="hold"/>
                                        <p:tgtEl>
                                          <p:spTgt spid="146">
                                            <p:bg/>
                                          </p:spTgt>
                                        </p:tgtEl>
                                        <p:attrNameLst>
                                          <p:attrName>style.visibility</p:attrName>
                                        </p:attrNameLst>
                                      </p:cBhvr>
                                      <p:to>
                                        <p:strVal val="visible"/>
                                      </p:to>
                                    </p:set>
                                  </p:childTnLst>
                                </p:cTn>
                              </p:par>
                              <p:par>
                                <p:cTn id="22" presetID="1" presetClass="entr" presetSubtype="0" fill="hold" grpId="5" nodeType="withEffect">
                                  <p:stCondLst>
                                    <p:cond delay="500"/>
                                  </p:stCondLst>
                                  <p:iterate>
                                    <p:tmAbs val="0"/>
                                  </p:iterate>
                                  <p:childTnLst>
                                    <p:set>
                                      <p:cBhvr>
                                        <p:cTn id="23" fill="hold"/>
                                        <p:tgtEl>
                                          <p:spTgt spid="146">
                                            <p:txEl>
                                              <p:pRg st="0" end="0"/>
                                            </p:txEl>
                                          </p:spTgt>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5" nodeType="afterEffect">
                                  <p:stCondLst>
                                    <p:cond delay="500"/>
                                  </p:stCondLst>
                                  <p:iterate>
                                    <p:tmAbs val="0"/>
                                  </p:iterate>
                                  <p:childTnLst>
                                    <p:set>
                                      <p:cBhvr>
                                        <p:cTn id="26" fill="hold"/>
                                        <p:tgtEl>
                                          <p:spTgt spid="146">
                                            <p:txEl>
                                              <p:pRg st="1" end="1"/>
                                            </p:txEl>
                                          </p:spTgt>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5" nodeType="afterEffect">
                                  <p:stCondLst>
                                    <p:cond delay="500"/>
                                  </p:stCondLst>
                                  <p:iterate>
                                    <p:tmAbs val="0"/>
                                  </p:iterate>
                                  <p:childTnLst>
                                    <p:set>
                                      <p:cBhvr>
                                        <p:cTn id="29" fill="hold"/>
                                        <p:tgtEl>
                                          <p:spTgt spid="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animBg="1" advAuto="0"/>
      <p:bldP spid="145" grpId="2" animBg="1" advAuto="0"/>
      <p:bldP spid="145" grpId="4" animBg="1" advAuto="0"/>
      <p:bldP spid="146" grpId="5"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Le bilan orthoptique et neuropsychologique permet d’orienter le diagnostic et est complémentaire aux différents bilans effectués par les autres professionnels du réseau. On observe par ailleurs fréquemment chez les enfant souffrant de troubles neurovisuels un trouble oculomoteur, des difficultés de fixation ou de poursuite visuelles, ou encore un trouble de la stratégie du regard (e.g. Cavezian et al., 2013  ; Gaudry et al., 2010 ).…"/>
          <p:cNvSpPr txBox="1"/>
          <p:nvPr/>
        </p:nvSpPr>
        <p:spPr>
          <a:xfrm>
            <a:off x="528530" y="303213"/>
            <a:ext cx="23326940" cy="13109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algn="just" defTabSz="642937">
              <a:lnSpc>
                <a:spcPct val="150000"/>
              </a:lnSpc>
              <a:spcBef>
                <a:spcPts val="700"/>
              </a:spcBef>
              <a:tabLst>
                <a:tab pos="685800" algn="l"/>
              </a:tabLst>
              <a:defRPr sz="4400" b="1">
                <a:solidFill>
                  <a:srgbClr val="FFFFFF"/>
                </a:solidFill>
                <a:latin typeface="+mn-lt"/>
                <a:ea typeface="+mn-ea"/>
                <a:cs typeface="+mn-cs"/>
                <a:sym typeface="Helvetica"/>
              </a:defRPr>
            </a:pPr>
            <a:r>
              <a:t>Le bilan orthoptique et neuropsychologique permet d’orienter le diagnostic et est complémentaire aux différents bilans effectués par les autres professionnels du réseau. On observe par ailleurs fréquemment chez les enfant souffrant de troubles neurovisuels un trouble oculomoteur, des difficultés de fixation ou de poursuite visuelles, ou encore un trouble de la stratégie du regard (e.g. Cavezian et al., 2013  ; Gaudry et al., 2010 ).</a:t>
            </a:r>
          </a:p>
          <a:p>
            <a:pPr algn="just" defTabSz="642937">
              <a:lnSpc>
                <a:spcPct val="150000"/>
              </a:lnSpc>
              <a:spcBef>
                <a:spcPts val="700"/>
              </a:spcBef>
              <a:tabLst>
                <a:tab pos="685800" algn="l"/>
              </a:tabLst>
              <a:defRPr sz="4400" b="1">
                <a:solidFill>
                  <a:srgbClr val="FFFFFF"/>
                </a:solidFill>
                <a:latin typeface="+mn-lt"/>
                <a:ea typeface="+mn-ea"/>
                <a:cs typeface="+mn-cs"/>
                <a:sym typeface="Helvetica"/>
              </a:defRPr>
            </a:pPr>
            <a:endParaRPr/>
          </a:p>
          <a:p>
            <a:pPr algn="just" defTabSz="642937">
              <a:lnSpc>
                <a:spcPct val="150000"/>
              </a:lnSpc>
              <a:spcBef>
                <a:spcPts val="700"/>
              </a:spcBef>
              <a:tabLst>
                <a:tab pos="685800" algn="l"/>
              </a:tabLst>
              <a:defRPr sz="4400" b="1">
                <a:solidFill>
                  <a:srgbClr val="FFFFFF"/>
                </a:solidFill>
                <a:latin typeface="+mn-lt"/>
                <a:ea typeface="+mn-ea"/>
                <a:cs typeface="+mn-cs"/>
                <a:sym typeface="Helvetica"/>
              </a:defRPr>
            </a:pPr>
            <a:r>
              <a:t>La plupart des aménagements, stratégies et aides matérielles proposées aux enfants présentant un TAC ou un TSA sont des stratégies et aides que le CDV offre aux élèves malvoyants et aveugles: cahiers avec lignatures adaptées, transcriptions de manuels scolaires en format digital ou agrandi, applications avec visualisation adaptée (contraste renforcé, aération de la présentation, taille des lettres et symboles, espacement...) pour divers systèmes d’opérations: IOS, OS, Androide, Windows.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AC, TSA - Envergure de l’implication de VISION dans le réseau…"/>
          <p:cNvSpPr txBox="1"/>
          <p:nvPr/>
        </p:nvSpPr>
        <p:spPr>
          <a:xfrm>
            <a:off x="769156" y="119062"/>
            <a:ext cx="22845688" cy="12919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marL="405406" indent="-405406" algn="l" defTabSz="642937">
              <a:lnSpc>
                <a:spcPct val="150000"/>
              </a:lnSpc>
              <a:spcBef>
                <a:spcPts val="1500"/>
              </a:spcBef>
              <a:tabLst>
                <a:tab pos="685800" algn="l"/>
              </a:tabLst>
              <a:defRPr sz="3700" b="1">
                <a:solidFill>
                  <a:srgbClr val="00FDFF"/>
                </a:solidFill>
                <a:latin typeface="+mn-lt"/>
                <a:ea typeface="+mn-ea"/>
                <a:cs typeface="+mn-cs"/>
                <a:sym typeface="Helvetica"/>
              </a:defRPr>
            </a:pPr>
            <a:r>
              <a:t>TAC, TSA - Envergure de l’implication du CDV dans le réseau</a:t>
            </a:r>
          </a:p>
          <a:p>
            <a:pPr marL="320040" indent="-320040" algn="l" defTabSz="642937">
              <a:lnSpc>
                <a:spcPct val="150000"/>
              </a:lnSpc>
              <a:spcBef>
                <a:spcPts val="2600"/>
              </a:spcBef>
              <a:buSzPct val="100000"/>
              <a:buAutoNum type="arabicParenBoth"/>
              <a:tabLst>
                <a:tab pos="685800" algn="l"/>
              </a:tabLst>
              <a:defRPr sz="3700" b="1">
                <a:solidFill>
                  <a:srgbClr val="FFFFFF"/>
                </a:solidFill>
                <a:latin typeface="+mn-lt"/>
                <a:ea typeface="+mn-ea"/>
                <a:cs typeface="+mn-cs"/>
                <a:sym typeface="Helvetica"/>
              </a:defRPr>
            </a:pPr>
            <a:r>
              <a:t>Dans le contexte de la prise en charge d’enfants ayant des TAC ou des TSA par le réseau des centres de compétences, le CDV contribuera par la mise à disposition d’aides méthodologiques et didactiques, déjà élaborées dans le contexte de la prise en charge spécialisée d’enfants malvoyants ou aveugles. </a:t>
            </a:r>
          </a:p>
          <a:p>
            <a:pPr marL="320040" indent="-320040" algn="l" defTabSz="642937">
              <a:lnSpc>
                <a:spcPct val="150000"/>
              </a:lnSpc>
              <a:spcBef>
                <a:spcPts val="2600"/>
              </a:spcBef>
              <a:buSzPct val="100000"/>
              <a:buAutoNum type="arabicParenBoth"/>
              <a:tabLst>
                <a:tab pos="685800" algn="l"/>
              </a:tabLst>
              <a:defRPr sz="3700" b="1">
                <a:solidFill>
                  <a:srgbClr val="FFFFFF"/>
                </a:solidFill>
                <a:latin typeface="+mn-lt"/>
                <a:ea typeface="+mn-ea"/>
                <a:cs typeface="+mn-cs"/>
                <a:sym typeface="Helvetica"/>
              </a:defRPr>
            </a:pPr>
            <a:r>
              <a:t>Quant à l’établissement d’un diagnostic différentiel, le CDV sera responsable de l’établissement d’un bilan visuel et fonctionnel évaluant les  indicateurs de la vision nous renseignant si le système visuel est capable d’aller chercher de l’information de manière précise et confortable. </a:t>
            </a:r>
          </a:p>
          <a:p>
            <a:pPr marL="320040" indent="-320040" algn="l" defTabSz="642937">
              <a:lnSpc>
                <a:spcPct val="150000"/>
              </a:lnSpc>
              <a:spcBef>
                <a:spcPts val="2600"/>
              </a:spcBef>
              <a:buSzPct val="100000"/>
              <a:buAutoNum type="arabicParenBoth"/>
              <a:tabLst>
                <a:tab pos="685800" algn="l"/>
              </a:tabLst>
              <a:defRPr sz="3700" b="1">
                <a:solidFill>
                  <a:srgbClr val="FFFFFF"/>
                </a:solidFill>
                <a:latin typeface="+mn-lt"/>
                <a:ea typeface="+mn-ea"/>
                <a:cs typeface="+mn-cs"/>
                <a:sym typeface="Helvetica"/>
              </a:defRPr>
            </a:pPr>
            <a:r>
              <a:t>La rééducation orthoptique des élèves ayant des insuffisances de convergence est prise en charge par le CDV.</a:t>
            </a:r>
          </a:p>
          <a:p>
            <a:pPr algn="l" defTabSz="642937">
              <a:lnSpc>
                <a:spcPct val="150000"/>
              </a:lnSpc>
              <a:spcBef>
                <a:spcPts val="2600"/>
              </a:spcBef>
              <a:tabLst>
                <a:tab pos="685800" algn="l"/>
              </a:tabLst>
              <a:defRPr sz="3700" b="1">
                <a:solidFill>
                  <a:srgbClr val="FFFFFF"/>
                </a:solidFill>
                <a:latin typeface="+mn-lt"/>
                <a:ea typeface="+mn-ea"/>
                <a:cs typeface="+mn-cs"/>
                <a:sym typeface="Helvetica"/>
              </a:defRPr>
            </a:pPr>
            <a:r>
              <a:t>L’ensemble  des  indicateurs  sensorimoteurs  relevés  par  l’orthoptiste  lors  de  son bilan  aboutit  à  l’estimation  de  la  présence  et  de  la  sévérité  d’une  pathologie  ou d’un  trouble  de  la  vision  binoculaire  (Scheiman &amp; Wick,  2008).  Le  plus  souvent cela  s’exprime  par  une  insuffisance  de  convergence  (IC)  et/ou  une  insuffisance accommodative (IA)</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Image" descr="Image"/>
          <p:cNvPicPr>
            <a:picLocks noChangeAspect="1"/>
          </p:cNvPicPr>
          <p:nvPr/>
        </p:nvPicPr>
        <p:blipFill>
          <a:blip r:embed="rId2">
            <a:extLst/>
          </a:blip>
          <a:stretch>
            <a:fillRect/>
          </a:stretch>
        </p:blipFill>
        <p:spPr>
          <a:xfrm>
            <a:off x="3953438" y="605729"/>
            <a:ext cx="9119598" cy="13289760"/>
          </a:xfrm>
          <a:prstGeom prst="rect">
            <a:avLst/>
          </a:prstGeom>
          <a:ln w="12700">
            <a:miter lim="400000"/>
          </a:ln>
        </p:spPr>
      </p:pic>
      <p:pic>
        <p:nvPicPr>
          <p:cNvPr id="159" name="canstockphoto14158336.png" descr="canstockphoto14158336.png"/>
          <p:cNvPicPr>
            <a:picLocks noChangeAspect="1"/>
          </p:cNvPicPr>
          <p:nvPr/>
        </p:nvPicPr>
        <p:blipFill>
          <a:blip r:embed="rId3">
            <a:extLst/>
          </a:blip>
          <a:stretch>
            <a:fillRect/>
          </a:stretch>
        </p:blipFill>
        <p:spPr>
          <a:xfrm>
            <a:off x="7691883" y="5840014"/>
            <a:ext cx="847695" cy="847695"/>
          </a:xfrm>
          <a:prstGeom prst="rect">
            <a:avLst/>
          </a:prstGeom>
          <a:ln w="12700">
            <a:miter lim="400000"/>
          </a:ln>
        </p:spPr>
      </p:pic>
      <p:pic>
        <p:nvPicPr>
          <p:cNvPr id="160" name="canstockphoto14158336.png" descr="canstockphoto14158336.png"/>
          <p:cNvPicPr>
            <a:picLocks noChangeAspect="1"/>
          </p:cNvPicPr>
          <p:nvPr/>
        </p:nvPicPr>
        <p:blipFill>
          <a:blip r:embed="rId3">
            <a:extLst/>
          </a:blip>
          <a:stretch>
            <a:fillRect/>
          </a:stretch>
        </p:blipFill>
        <p:spPr>
          <a:xfrm>
            <a:off x="6320975" y="9628933"/>
            <a:ext cx="1794756" cy="1794758"/>
          </a:xfrm>
          <a:prstGeom prst="rect">
            <a:avLst/>
          </a:prstGeom>
          <a:ln w="12700">
            <a:miter lim="400000"/>
          </a:ln>
        </p:spPr>
      </p:pic>
      <p:pic>
        <p:nvPicPr>
          <p:cNvPr id="161" name="réseau routier Lux.psd" descr="réseau routier Lux.psd"/>
          <p:cNvPicPr>
            <a:picLocks noChangeAspect="1"/>
          </p:cNvPicPr>
          <p:nvPr/>
        </p:nvPicPr>
        <p:blipFill>
          <a:blip r:embed="rId4">
            <a:extLst/>
          </a:blip>
          <a:stretch>
            <a:fillRect/>
          </a:stretch>
        </p:blipFill>
        <p:spPr>
          <a:xfrm>
            <a:off x="2691139" y="213120"/>
            <a:ext cx="10849183" cy="13289760"/>
          </a:xfrm>
          <a:prstGeom prst="rect">
            <a:avLst/>
          </a:prstGeom>
          <a:ln w="12700">
            <a:miter lim="400000"/>
          </a:ln>
        </p:spPr>
      </p:pic>
      <p:grpSp>
        <p:nvGrpSpPr>
          <p:cNvPr id="167" name="Group"/>
          <p:cNvGrpSpPr/>
          <p:nvPr/>
        </p:nvGrpSpPr>
        <p:grpSpPr>
          <a:xfrm>
            <a:off x="10727486" y="1868883"/>
            <a:ext cx="7927216" cy="1563145"/>
            <a:chOff x="0" y="0"/>
            <a:chExt cx="7927214" cy="1563144"/>
          </a:xfrm>
        </p:grpSpPr>
        <p:pic>
          <p:nvPicPr>
            <p:cNvPr id="162" name="Image" descr="Image"/>
            <p:cNvPicPr>
              <a:picLocks noChangeAspect="1"/>
            </p:cNvPicPr>
            <p:nvPr/>
          </p:nvPicPr>
          <p:blipFill>
            <a:blip r:embed="rId5">
              <a:extLst/>
            </a:blip>
            <a:stretch>
              <a:fillRect/>
            </a:stretch>
          </p:blipFill>
          <p:spPr>
            <a:xfrm>
              <a:off x="3180613" y="-1"/>
              <a:ext cx="4746602" cy="1155702"/>
            </a:xfrm>
            <a:prstGeom prst="rect">
              <a:avLst/>
            </a:prstGeom>
            <a:ln w="12700" cap="flat">
              <a:noFill/>
              <a:miter lim="400000"/>
            </a:ln>
            <a:effectLst/>
          </p:spPr>
        </p:pic>
        <p:grpSp>
          <p:nvGrpSpPr>
            <p:cNvPr id="166" name="Group"/>
            <p:cNvGrpSpPr/>
            <p:nvPr/>
          </p:nvGrpSpPr>
          <p:grpSpPr>
            <a:xfrm>
              <a:off x="0" y="98582"/>
              <a:ext cx="2882502" cy="1464563"/>
              <a:chOff x="0" y="0"/>
              <a:chExt cx="2882501" cy="1464562"/>
            </a:xfrm>
          </p:grpSpPr>
          <p:pic>
            <p:nvPicPr>
              <p:cNvPr id="163" name="Image" descr="Image"/>
              <p:cNvPicPr>
                <a:picLocks noChangeAspect="1"/>
              </p:cNvPicPr>
              <p:nvPr/>
            </p:nvPicPr>
            <p:blipFill>
              <a:blip r:embed="rId6">
                <a:extLst/>
              </a:blip>
              <a:stretch>
                <a:fillRect/>
              </a:stretch>
            </p:blipFill>
            <p:spPr>
              <a:xfrm>
                <a:off x="270821" y="384853"/>
                <a:ext cx="1676186" cy="730963"/>
              </a:xfrm>
              <a:prstGeom prst="rect">
                <a:avLst/>
              </a:prstGeom>
              <a:ln w="12700" cap="flat">
                <a:noFill/>
                <a:miter lim="400000"/>
              </a:ln>
              <a:effectLst/>
            </p:spPr>
          </p:pic>
          <p:pic>
            <p:nvPicPr>
              <p:cNvPr id="164" name="Image" descr="Image"/>
              <p:cNvPicPr>
                <a:picLocks noChangeAspect="1"/>
              </p:cNvPicPr>
              <p:nvPr/>
            </p:nvPicPr>
            <p:blipFill>
              <a:blip r:embed="rId7">
                <a:extLst/>
              </a:blip>
              <a:stretch>
                <a:fillRect/>
              </a:stretch>
            </p:blipFill>
            <p:spPr>
              <a:xfrm>
                <a:off x="0" y="290107"/>
                <a:ext cx="2471829" cy="1174455"/>
              </a:xfrm>
              <a:prstGeom prst="rect">
                <a:avLst/>
              </a:prstGeom>
              <a:ln w="12700" cap="flat">
                <a:noFill/>
                <a:miter lim="400000"/>
              </a:ln>
              <a:effectLst/>
            </p:spPr>
          </p:pic>
          <p:pic>
            <p:nvPicPr>
              <p:cNvPr id="165" name="Image" descr="Image"/>
              <p:cNvPicPr>
                <a:picLocks noChangeAspect="1"/>
              </p:cNvPicPr>
              <p:nvPr/>
            </p:nvPicPr>
            <p:blipFill>
              <a:blip r:embed="rId8">
                <a:extLst/>
              </a:blip>
              <a:stretch>
                <a:fillRect/>
              </a:stretch>
            </p:blipFill>
            <p:spPr>
              <a:xfrm>
                <a:off x="452926" y="-1"/>
                <a:ext cx="2429576" cy="992671"/>
              </a:xfrm>
              <a:prstGeom prst="rect">
                <a:avLst/>
              </a:prstGeom>
              <a:ln w="12700" cap="flat">
                <a:noFill/>
                <a:miter lim="400000"/>
              </a:ln>
              <a:effectLst/>
            </p:spPr>
          </p:pic>
        </p:grpSp>
      </p:grpSp>
      <p:sp>
        <p:nvSpPr>
          <p:cNvPr id="168" name="Rectangle"/>
          <p:cNvSpPr/>
          <p:nvPr/>
        </p:nvSpPr>
        <p:spPr>
          <a:xfrm>
            <a:off x="8534400" y="313656"/>
            <a:ext cx="3060204" cy="1270001"/>
          </a:xfrm>
          <a:prstGeom prst="rect">
            <a:avLst/>
          </a:prstGeom>
          <a:solidFill>
            <a:srgbClr val="000000"/>
          </a:solidFill>
          <a:ln w="12700">
            <a:miter lim="400000"/>
          </a:ln>
        </p:spPr>
        <p:txBody>
          <a:bodyPr lIns="71436" tIns="71436" rIns="71436" bIns="71436" anchor="ctr"/>
          <a:lstStyle/>
          <a:p>
            <a:endParaRPr/>
          </a:p>
        </p:txBody>
      </p:sp>
      <p:sp>
        <p:nvSpPr>
          <p:cNvPr id="169" name="LOCALISATION"/>
          <p:cNvSpPr txBox="1"/>
          <p:nvPr/>
        </p:nvSpPr>
        <p:spPr>
          <a:xfrm>
            <a:off x="10801486" y="407318"/>
            <a:ext cx="6002635" cy="1082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anchor="ctr">
            <a:spAutoFit/>
          </a:bodyPr>
          <a:lstStyle>
            <a:lvl1pPr algn="l">
              <a:defRPr sz="6200" b="1">
                <a:solidFill>
                  <a:srgbClr val="00FDFF"/>
                </a:solidFill>
                <a:latin typeface="+mn-lt"/>
                <a:ea typeface="+mn-ea"/>
                <a:cs typeface="+mn-cs"/>
                <a:sym typeface="Helvetica"/>
              </a:defRPr>
            </a:lvl1pPr>
          </a:lstStyle>
          <a:p>
            <a:r>
              <a:t>LOCALISATION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1" fill="hold" grpId="2" nodeType="clickEffect">
                                  <p:stCondLst>
                                    <p:cond delay="0"/>
                                  </p:stCondLst>
                                  <p:iterate>
                                    <p:tmAbs val="0"/>
                                  </p:iterate>
                                  <p:childTnLst>
                                    <p:set>
                                      <p:cBhvr>
                                        <p:cTn id="10" fill="hold"/>
                                        <p:tgtEl>
                                          <p:spTgt spid="160"/>
                                        </p:tgtEl>
                                        <p:attrNameLst>
                                          <p:attrName>style.visibility</p:attrName>
                                        </p:attrNameLst>
                                      </p:cBhvr>
                                      <p:to>
                                        <p:strVal val="visible"/>
                                      </p:to>
                                    </p:set>
                                    <p:anim calcmode="lin" valueType="num">
                                      <p:cBhvr>
                                        <p:cTn id="11" dur="1500" fill="hold"/>
                                        <p:tgtEl>
                                          <p:spTgt spid="160"/>
                                        </p:tgtEl>
                                        <p:attrNameLst>
                                          <p:attrName>ppt_x</p:attrName>
                                        </p:attrNameLst>
                                      </p:cBhvr>
                                      <p:tavLst>
                                        <p:tav tm="0">
                                          <p:val>
                                            <p:strVal val="#ppt_x"/>
                                          </p:val>
                                        </p:tav>
                                        <p:tav tm="100000">
                                          <p:val>
                                            <p:strVal val="#ppt_x"/>
                                          </p:val>
                                        </p:tav>
                                      </p:tavLst>
                                    </p:anim>
                                    <p:anim calcmode="lin" valueType="num">
                                      <p:cBhvr>
                                        <p:cTn id="12" dur="1500" fill="hold"/>
                                        <p:tgtEl>
                                          <p:spTgt spid="16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9" fill="hold" grpId="3" nodeType="clickEffect">
                                  <p:stCondLst>
                                    <p:cond delay="0"/>
                                  </p:stCondLst>
                                  <p:iterate>
                                    <p:tmAbs val="0"/>
                                  </p:iterate>
                                  <p:childTnLst>
                                    <p:set>
                                      <p:cBhvr>
                                        <p:cTn id="16" fill="hold"/>
                                        <p:tgtEl>
                                          <p:spTgt spid="159"/>
                                        </p:tgtEl>
                                        <p:attrNameLst>
                                          <p:attrName>style.visibility</p:attrName>
                                        </p:attrNameLst>
                                      </p:cBhvr>
                                      <p:to>
                                        <p:strVal val="visible"/>
                                      </p:to>
                                    </p:set>
                                    <p:anim calcmode="lin" valueType="num">
                                      <p:cBhvr>
                                        <p:cTn id="17" dur="1500" fill="hold"/>
                                        <p:tgtEl>
                                          <p:spTgt spid="159"/>
                                        </p:tgtEl>
                                        <p:attrNameLst>
                                          <p:attrName>ppt_w</p:attrName>
                                        </p:attrNameLst>
                                      </p:cBhvr>
                                      <p:tavLst>
                                        <p:tav tm="0">
                                          <p:val>
                                            <p:fltVal val="0"/>
                                          </p:val>
                                        </p:tav>
                                        <p:tav tm="100000">
                                          <p:val>
                                            <p:strVal val="#ppt_w"/>
                                          </p:val>
                                        </p:tav>
                                      </p:tavLst>
                                    </p:anim>
                                    <p:anim calcmode="lin" valueType="num">
                                      <p:cBhvr>
                                        <p:cTn id="18" dur="1500" fill="hold"/>
                                        <p:tgtEl>
                                          <p:spTgt spid="159"/>
                                        </p:tgtEl>
                                        <p:attrNameLst>
                                          <p:attrName>ppt_h</p:attrName>
                                        </p:attrNameLst>
                                      </p:cBhvr>
                                      <p:tavLst>
                                        <p:tav tm="0">
                                          <p:val>
                                            <p:fltVal val="0"/>
                                          </p:val>
                                        </p:tav>
                                        <p:tav tm="100000">
                                          <p:val>
                                            <p:strVal val="#ppt_h"/>
                                          </p:val>
                                        </p:tav>
                                      </p:tavLst>
                                    </p:anim>
                                    <p:anim calcmode="lin" valueType="num">
                                      <p:cBhvr>
                                        <p:cTn id="19" dur="1500" fill="hold"/>
                                        <p:tgtEl>
                                          <p:spTgt spid="159"/>
                                        </p:tgtEl>
                                        <p:attrNameLst>
                                          <p:attrName>ppt_x</p:attrName>
                                        </p:attrNameLst>
                                      </p:cBhvr>
                                      <p:tavLst>
                                        <p:tav tm="0" fmla="#ppt_x+(cos(-2*pi*(1-$))*-#ppt_x-sin(-2*pi*(1-$))*(1-#ppt_y))*(1-$)">
                                          <p:val>
                                            <p:fltVal val="0"/>
                                          </p:val>
                                        </p:tav>
                                        <p:tav tm="100000">
                                          <p:val>
                                            <p:fltVal val="1"/>
                                          </p:val>
                                        </p:tav>
                                      </p:tavLst>
                                    </p:anim>
                                    <p:anim calcmode="lin" valueType="num">
                                      <p:cBhvr>
                                        <p:cTn id="20" dur="1500" fill="hold"/>
                                        <p:tgtEl>
                                          <p:spTgt spid="15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3" animBg="1" advAuto="0"/>
      <p:bldP spid="160" grpId="2" animBg="1" advAuto="0"/>
      <p:bldP spid="161"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Organigramm VISION 7 décembre.pdf" descr="Organigramm VISION 7 décembre.pdf"/>
          <p:cNvPicPr>
            <a:picLocks noChangeAspect="1"/>
          </p:cNvPicPr>
          <p:nvPr/>
        </p:nvPicPr>
        <p:blipFill>
          <a:blip r:embed="rId2">
            <a:extLst/>
          </a:blip>
          <a:stretch>
            <a:fillRect/>
          </a:stretch>
        </p:blipFill>
        <p:spPr>
          <a:xfrm>
            <a:off x="-18918" y="-41077"/>
            <a:ext cx="20421714" cy="15316286"/>
          </a:xfrm>
          <a:prstGeom prst="rect">
            <a:avLst/>
          </a:prstGeom>
          <a:ln w="12700">
            <a:miter lim="400000"/>
          </a:ln>
        </p:spPr>
      </p:pic>
      <p:sp>
        <p:nvSpPr>
          <p:cNvPr id="172" name="ORGANIGRAMME"/>
          <p:cNvSpPr txBox="1"/>
          <p:nvPr/>
        </p:nvSpPr>
        <p:spPr>
          <a:xfrm rot="5396532">
            <a:off x="18662882" y="3889662"/>
            <a:ext cx="9271763" cy="1438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anchor="ctr">
            <a:spAutoFit/>
          </a:bodyPr>
          <a:lstStyle>
            <a:lvl1pPr>
              <a:defRPr sz="8500">
                <a:solidFill>
                  <a:srgbClr val="00FDFF"/>
                </a:solidFill>
                <a:latin typeface="+mn-lt"/>
                <a:ea typeface="+mn-ea"/>
                <a:cs typeface="+mn-cs"/>
                <a:sym typeface="Helvetica"/>
              </a:defRPr>
            </a:lvl1pPr>
          </a:lstStyle>
          <a:p>
            <a:r>
              <a:t>ORGANIGRAMME</a:t>
            </a:r>
          </a:p>
        </p:txBody>
      </p:sp>
      <p:grpSp>
        <p:nvGrpSpPr>
          <p:cNvPr id="178" name="Group"/>
          <p:cNvGrpSpPr/>
          <p:nvPr/>
        </p:nvGrpSpPr>
        <p:grpSpPr>
          <a:xfrm rot="5400000">
            <a:off x="17666979" y="3067772"/>
            <a:ext cx="7643787" cy="1507257"/>
            <a:chOff x="0" y="0"/>
            <a:chExt cx="7643786" cy="1507255"/>
          </a:xfrm>
        </p:grpSpPr>
        <p:pic>
          <p:nvPicPr>
            <p:cNvPr id="173" name="Image" descr="Image"/>
            <p:cNvPicPr>
              <a:picLocks noChangeAspect="1"/>
            </p:cNvPicPr>
            <p:nvPr/>
          </p:nvPicPr>
          <p:blipFill>
            <a:blip r:embed="rId3">
              <a:extLst/>
            </a:blip>
            <a:stretch>
              <a:fillRect/>
            </a:stretch>
          </p:blipFill>
          <p:spPr>
            <a:xfrm>
              <a:off x="3066894" y="-1"/>
              <a:ext cx="4576893" cy="1114381"/>
            </a:xfrm>
            <a:prstGeom prst="rect">
              <a:avLst/>
            </a:prstGeom>
            <a:ln w="12700" cap="flat">
              <a:noFill/>
              <a:miter lim="400000"/>
            </a:ln>
            <a:effectLst/>
          </p:spPr>
        </p:pic>
        <p:grpSp>
          <p:nvGrpSpPr>
            <p:cNvPr id="177" name="Group"/>
            <p:cNvGrpSpPr/>
            <p:nvPr/>
          </p:nvGrpSpPr>
          <p:grpSpPr>
            <a:xfrm>
              <a:off x="0" y="95057"/>
              <a:ext cx="2779441" cy="1412199"/>
              <a:chOff x="0" y="0"/>
              <a:chExt cx="2779440" cy="1412198"/>
            </a:xfrm>
          </p:grpSpPr>
          <p:pic>
            <p:nvPicPr>
              <p:cNvPr id="174" name="Image" descr="Image"/>
              <p:cNvPicPr>
                <a:picLocks noChangeAspect="1"/>
              </p:cNvPicPr>
              <p:nvPr/>
            </p:nvPicPr>
            <p:blipFill>
              <a:blip r:embed="rId4">
                <a:extLst/>
              </a:blip>
              <a:stretch>
                <a:fillRect/>
              </a:stretch>
            </p:blipFill>
            <p:spPr>
              <a:xfrm>
                <a:off x="261138" y="371093"/>
                <a:ext cx="1616256" cy="704828"/>
              </a:xfrm>
              <a:prstGeom prst="rect">
                <a:avLst/>
              </a:prstGeom>
              <a:ln w="12700" cap="flat">
                <a:noFill/>
                <a:miter lim="400000"/>
              </a:ln>
              <a:effectLst/>
            </p:spPr>
          </p:pic>
          <p:pic>
            <p:nvPicPr>
              <p:cNvPr id="175" name="Image" descr="Image"/>
              <p:cNvPicPr>
                <a:picLocks noChangeAspect="1"/>
              </p:cNvPicPr>
              <p:nvPr/>
            </p:nvPicPr>
            <p:blipFill>
              <a:blip r:embed="rId5">
                <a:extLst/>
              </a:blip>
              <a:stretch>
                <a:fillRect/>
              </a:stretch>
            </p:blipFill>
            <p:spPr>
              <a:xfrm>
                <a:off x="0" y="279735"/>
                <a:ext cx="2383451" cy="1132464"/>
              </a:xfrm>
              <a:prstGeom prst="rect">
                <a:avLst/>
              </a:prstGeom>
              <a:ln w="12700" cap="flat">
                <a:noFill/>
                <a:miter lim="400000"/>
              </a:ln>
              <a:effectLst/>
            </p:spPr>
          </p:pic>
          <p:pic>
            <p:nvPicPr>
              <p:cNvPr id="176" name="Image" descr="Image"/>
              <p:cNvPicPr>
                <a:picLocks noChangeAspect="1"/>
              </p:cNvPicPr>
              <p:nvPr/>
            </p:nvPicPr>
            <p:blipFill>
              <a:blip r:embed="rId6">
                <a:extLst/>
              </a:blip>
              <a:stretch>
                <a:fillRect/>
              </a:stretch>
            </p:blipFill>
            <p:spPr>
              <a:xfrm>
                <a:off x="436732" y="-1"/>
                <a:ext cx="2342709" cy="957179"/>
              </a:xfrm>
              <a:prstGeom prst="rect">
                <a:avLst/>
              </a:prstGeom>
              <a:ln w="12700" cap="flat">
                <a:noFill/>
                <a:miter lim="400000"/>
              </a:ln>
              <a:effectLst/>
            </p:spPr>
          </p:pic>
        </p:grpSp>
      </p:grpSp>
      <p:sp>
        <p:nvSpPr>
          <p:cNvPr id="179" name="Rectangle"/>
          <p:cNvSpPr/>
          <p:nvPr/>
        </p:nvSpPr>
        <p:spPr>
          <a:xfrm>
            <a:off x="9296400" y="-177800"/>
            <a:ext cx="2821484" cy="1270000"/>
          </a:xfrm>
          <a:prstGeom prst="rect">
            <a:avLst/>
          </a:prstGeom>
          <a:solidFill>
            <a:srgbClr val="FFFFFF"/>
          </a:solidFill>
          <a:ln w="12700">
            <a:miter lim="400000"/>
          </a:ln>
        </p:spPr>
        <p:txBody>
          <a:bodyPr lIns="71436" tIns="71436" rIns="71436" bIns="71436" anchor="ctr"/>
          <a:lstStyle/>
          <a:p>
            <a:endParaRPr/>
          </a:p>
        </p:txBody>
      </p:sp>
      <p:sp>
        <p:nvSpPr>
          <p:cNvPr id="180" name="CDV"/>
          <p:cNvSpPr txBox="1"/>
          <p:nvPr/>
        </p:nvSpPr>
        <p:spPr>
          <a:xfrm>
            <a:off x="9583613" y="-211137"/>
            <a:ext cx="2247057" cy="1336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anchor="ctr">
            <a:spAutoFit/>
          </a:bodyPr>
          <a:lstStyle>
            <a:lvl1pPr>
              <a:defRPr sz="7800" b="1">
                <a:solidFill>
                  <a:srgbClr val="3D17C7"/>
                </a:solidFill>
                <a:latin typeface="+mn-lt"/>
                <a:ea typeface="+mn-ea"/>
                <a:cs typeface="+mn-cs"/>
                <a:sym typeface="Helvetica"/>
              </a:defRPr>
            </a:lvl1pPr>
          </a:lstStyle>
          <a:p>
            <a:r>
              <a:t>CDV</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Screen Shot 2017-05-05 at 11.36.03.png" descr="Screen Shot 2017-05-05 at 11.36.03.png"/>
          <p:cNvPicPr>
            <a:picLocks noChangeAspect="1"/>
          </p:cNvPicPr>
          <p:nvPr/>
        </p:nvPicPr>
        <p:blipFill>
          <a:blip r:embed="rId2">
            <a:extLst/>
          </a:blip>
          <a:stretch>
            <a:fillRect/>
          </a:stretch>
        </p:blipFill>
        <p:spPr>
          <a:xfrm>
            <a:off x="0" y="0"/>
            <a:ext cx="9677689" cy="10717439"/>
          </a:xfrm>
          <a:prstGeom prst="rect">
            <a:avLst/>
          </a:prstGeom>
          <a:ln w="12700">
            <a:miter lim="400000"/>
          </a:ln>
        </p:spPr>
      </p:pic>
      <p:sp>
        <p:nvSpPr>
          <p:cNvPr id="183" name="PRÉVALENCE DE LA MALVOYANCE"/>
          <p:cNvSpPr txBox="1"/>
          <p:nvPr/>
        </p:nvSpPr>
        <p:spPr>
          <a:xfrm>
            <a:off x="11285024" y="2877740"/>
            <a:ext cx="11804482" cy="2022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l">
              <a:defRPr sz="6200">
                <a:solidFill>
                  <a:srgbClr val="00FDFF"/>
                </a:solidFill>
                <a:latin typeface="+mn-lt"/>
                <a:ea typeface="+mn-ea"/>
                <a:cs typeface="+mn-cs"/>
                <a:sym typeface="Helvetica"/>
              </a:defRPr>
            </a:lvl1pPr>
          </a:lstStyle>
          <a:p>
            <a:r>
              <a:t>PRÉVALENCE DE LA MALVOYANCE</a:t>
            </a:r>
          </a:p>
        </p:txBody>
      </p:sp>
      <p:sp>
        <p:nvSpPr>
          <p:cNvPr id="184" name="300 élèves malvoyants…"/>
          <p:cNvSpPr txBox="1"/>
          <p:nvPr/>
        </p:nvSpPr>
        <p:spPr>
          <a:xfrm>
            <a:off x="11285024" y="5075600"/>
            <a:ext cx="7108949" cy="1666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anchor="ctr">
            <a:spAutoFit/>
          </a:bodyPr>
          <a:lstStyle/>
          <a:p>
            <a:pPr marL="317500" indent="-317500" algn="l">
              <a:buSzPct val="100000"/>
              <a:buChar char="•"/>
              <a:defRPr>
                <a:solidFill>
                  <a:srgbClr val="FFFFFF"/>
                </a:solidFill>
                <a:latin typeface="+mn-lt"/>
                <a:ea typeface="+mn-ea"/>
                <a:cs typeface="+mn-cs"/>
                <a:sym typeface="Helvetica"/>
              </a:defRPr>
            </a:pPr>
            <a:r>
              <a:t>300 élèves malvoyants</a:t>
            </a:r>
          </a:p>
          <a:p>
            <a:pPr marL="317500" indent="-317500" algn="l">
              <a:buSzPct val="100000"/>
              <a:buChar char="•"/>
              <a:defRPr>
                <a:solidFill>
                  <a:srgbClr val="FFFFFF"/>
                </a:solidFill>
                <a:latin typeface="+mn-lt"/>
                <a:ea typeface="+mn-ea"/>
                <a:cs typeface="+mn-cs"/>
                <a:sym typeface="Helvetica"/>
              </a:defRPr>
            </a:pPr>
            <a:r>
              <a:t>55 élèves aveugles</a:t>
            </a:r>
          </a:p>
        </p:txBody>
      </p:sp>
      <p:sp>
        <p:nvSpPr>
          <p:cNvPr id="185" name="Rectangle"/>
          <p:cNvSpPr/>
          <p:nvPr/>
        </p:nvSpPr>
        <p:spPr>
          <a:xfrm>
            <a:off x="-1" y="9992913"/>
            <a:ext cx="9677690" cy="877065"/>
          </a:xfrm>
          <a:prstGeom prst="rect">
            <a:avLst/>
          </a:prstGeom>
          <a:blipFill>
            <a:blip r:embed="rId3"/>
          </a:blipFill>
          <a:ln w="12700">
            <a:miter lim="400000"/>
          </a:ln>
        </p:spPr>
        <p:txBody>
          <a:bodyPr lIns="71436" tIns="71436" rIns="71436" bIns="71436" anchor="ctr"/>
          <a:lstStyle/>
          <a:p>
            <a:pPr>
              <a:defRPr sz="3600">
                <a:solidFill>
                  <a:srgbClr val="FFFFFF"/>
                </a:solidFill>
              </a:defRPr>
            </a:pPr>
            <a:endParaRPr/>
          </a:p>
        </p:txBody>
      </p:sp>
      <p:sp>
        <p:nvSpPr>
          <p:cNvPr id="186" name="Rectangle"/>
          <p:cNvSpPr/>
          <p:nvPr/>
        </p:nvSpPr>
        <p:spPr>
          <a:xfrm>
            <a:off x="-1" y="0"/>
            <a:ext cx="9677690" cy="8023953"/>
          </a:xfrm>
          <a:prstGeom prst="rect">
            <a:avLst/>
          </a:prstGeom>
          <a:blipFill>
            <a:blip r:embed="rId3"/>
          </a:blipFill>
          <a:ln w="12700">
            <a:miter lim="400000"/>
          </a:ln>
        </p:spPr>
        <p:txBody>
          <a:bodyPr lIns="71436" tIns="71436" rIns="71436" bIns="71436" anchor="ctr"/>
          <a:lstStyle/>
          <a:p>
            <a:pPr>
              <a:defRPr sz="3600">
                <a:solidFill>
                  <a:srgbClr val="FFFFFF"/>
                </a:solidFill>
              </a:defRPr>
            </a:pPr>
            <a:endParaRPr/>
          </a:p>
        </p:txBody>
      </p:sp>
      <p:sp>
        <p:nvSpPr>
          <p:cNvPr id="187" name="1000 personnes aveugles adultes…"/>
          <p:cNvSpPr txBox="1"/>
          <p:nvPr/>
        </p:nvSpPr>
        <p:spPr>
          <a:xfrm>
            <a:off x="11285024" y="8215312"/>
            <a:ext cx="10248916" cy="2619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marL="317500" indent="-317500" algn="l">
              <a:spcBef>
                <a:spcPts val="1500"/>
              </a:spcBef>
              <a:buSzPct val="100000"/>
              <a:buChar char="•"/>
              <a:defRPr>
                <a:solidFill>
                  <a:srgbClr val="FFFFFF"/>
                </a:solidFill>
                <a:latin typeface="+mn-lt"/>
                <a:ea typeface="+mn-ea"/>
                <a:cs typeface="+mn-cs"/>
                <a:sym typeface="Helvetica"/>
              </a:defRPr>
            </a:pPr>
            <a:r>
              <a:t>1000 personnes aveugles adultes</a:t>
            </a:r>
          </a:p>
          <a:p>
            <a:pPr marL="317500" indent="-317500" algn="l">
              <a:spcBef>
                <a:spcPts val="1500"/>
              </a:spcBef>
              <a:buSzPct val="100000"/>
              <a:buChar char="•"/>
              <a:defRPr>
                <a:solidFill>
                  <a:srgbClr val="FFFFFF"/>
                </a:solidFill>
                <a:latin typeface="+mn-lt"/>
                <a:ea typeface="+mn-ea"/>
                <a:cs typeface="+mn-cs"/>
                <a:sym typeface="Helvetica"/>
              </a:defRPr>
            </a:pPr>
            <a:r>
              <a:t>12000 personnes malvoyantes adultes</a:t>
            </a:r>
          </a:p>
        </p:txBody>
      </p:sp>
      <p:sp>
        <p:nvSpPr>
          <p:cNvPr id="188" name="Serge resnikoff  et al (2004:) global data on visual impairment in the year 2002 dans bulletin of the world health organization 2004;82:844-851."/>
          <p:cNvSpPr txBox="1"/>
          <p:nvPr/>
        </p:nvSpPr>
        <p:spPr>
          <a:xfrm>
            <a:off x="3198652" y="12810092"/>
            <a:ext cx="17583122" cy="1204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marL="126801" indent="-126801" algn="just" defTabSz="642937">
              <a:lnSpc>
                <a:spcPct val="120000"/>
              </a:lnSpc>
              <a:spcBef>
                <a:spcPts val="700"/>
              </a:spcBef>
              <a:tabLst>
                <a:tab pos="685800" algn="l"/>
              </a:tabLst>
              <a:defRPr sz="3200" b="1" baseline="31999">
                <a:solidFill>
                  <a:srgbClr val="FFFFFF"/>
                </a:solidFill>
                <a:latin typeface="+mn-lt"/>
                <a:ea typeface="+mn-ea"/>
                <a:cs typeface="+mn-cs"/>
                <a:sym typeface="Helvetica"/>
              </a:defRPr>
            </a:lvl1pPr>
          </a:lstStyle>
          <a:p>
            <a:r>
              <a:t> Serge resnikoff  et al (2004:) global data on visual impairment in the year 2002 dans bulletin of the world health organization 2004;82:844-851.  </a:t>
            </a:r>
          </a:p>
        </p:txBody>
      </p:sp>
      <p:grpSp>
        <p:nvGrpSpPr>
          <p:cNvPr id="194" name="Group"/>
          <p:cNvGrpSpPr/>
          <p:nvPr/>
        </p:nvGrpSpPr>
        <p:grpSpPr>
          <a:xfrm>
            <a:off x="16467886" y="294083"/>
            <a:ext cx="7927216" cy="1563146"/>
            <a:chOff x="0" y="0"/>
            <a:chExt cx="7927214" cy="1563144"/>
          </a:xfrm>
        </p:grpSpPr>
        <p:pic>
          <p:nvPicPr>
            <p:cNvPr id="189" name="Image" descr="Image"/>
            <p:cNvPicPr>
              <a:picLocks noChangeAspect="1"/>
            </p:cNvPicPr>
            <p:nvPr/>
          </p:nvPicPr>
          <p:blipFill>
            <a:blip r:embed="rId4">
              <a:extLst/>
            </a:blip>
            <a:stretch>
              <a:fillRect/>
            </a:stretch>
          </p:blipFill>
          <p:spPr>
            <a:xfrm>
              <a:off x="3180613" y="-1"/>
              <a:ext cx="4746602" cy="1155702"/>
            </a:xfrm>
            <a:prstGeom prst="rect">
              <a:avLst/>
            </a:prstGeom>
            <a:ln w="12700" cap="flat">
              <a:noFill/>
              <a:miter lim="400000"/>
            </a:ln>
            <a:effectLst/>
          </p:spPr>
        </p:pic>
        <p:grpSp>
          <p:nvGrpSpPr>
            <p:cNvPr id="193" name="Group"/>
            <p:cNvGrpSpPr/>
            <p:nvPr/>
          </p:nvGrpSpPr>
          <p:grpSpPr>
            <a:xfrm>
              <a:off x="0" y="98582"/>
              <a:ext cx="2882502" cy="1464563"/>
              <a:chOff x="0" y="0"/>
              <a:chExt cx="2882501" cy="1464562"/>
            </a:xfrm>
          </p:grpSpPr>
          <p:pic>
            <p:nvPicPr>
              <p:cNvPr id="190" name="Image" descr="Image"/>
              <p:cNvPicPr>
                <a:picLocks noChangeAspect="1"/>
              </p:cNvPicPr>
              <p:nvPr/>
            </p:nvPicPr>
            <p:blipFill>
              <a:blip r:embed="rId5">
                <a:extLst/>
              </a:blip>
              <a:stretch>
                <a:fillRect/>
              </a:stretch>
            </p:blipFill>
            <p:spPr>
              <a:xfrm>
                <a:off x="270821" y="384853"/>
                <a:ext cx="1676186" cy="730963"/>
              </a:xfrm>
              <a:prstGeom prst="rect">
                <a:avLst/>
              </a:prstGeom>
              <a:ln w="12700" cap="flat">
                <a:noFill/>
                <a:miter lim="400000"/>
              </a:ln>
              <a:effectLst/>
            </p:spPr>
          </p:pic>
          <p:pic>
            <p:nvPicPr>
              <p:cNvPr id="191" name="Image" descr="Image"/>
              <p:cNvPicPr>
                <a:picLocks noChangeAspect="1"/>
              </p:cNvPicPr>
              <p:nvPr/>
            </p:nvPicPr>
            <p:blipFill>
              <a:blip r:embed="rId6">
                <a:extLst/>
              </a:blip>
              <a:stretch>
                <a:fillRect/>
              </a:stretch>
            </p:blipFill>
            <p:spPr>
              <a:xfrm>
                <a:off x="0" y="290107"/>
                <a:ext cx="2471829" cy="1174455"/>
              </a:xfrm>
              <a:prstGeom prst="rect">
                <a:avLst/>
              </a:prstGeom>
              <a:ln w="12700" cap="flat">
                <a:noFill/>
                <a:miter lim="400000"/>
              </a:ln>
              <a:effectLst/>
            </p:spPr>
          </p:pic>
          <p:pic>
            <p:nvPicPr>
              <p:cNvPr id="192" name="Image" descr="Image"/>
              <p:cNvPicPr>
                <a:picLocks noChangeAspect="1"/>
              </p:cNvPicPr>
              <p:nvPr/>
            </p:nvPicPr>
            <p:blipFill>
              <a:blip r:embed="rId7">
                <a:extLst/>
              </a:blip>
              <a:stretch>
                <a:fillRect/>
              </a:stretch>
            </p:blipFill>
            <p:spPr>
              <a:xfrm>
                <a:off x="452926" y="-1"/>
                <a:ext cx="2429576" cy="992671"/>
              </a:xfrm>
              <a:prstGeom prst="rect">
                <a:avLst/>
              </a:prstGeom>
              <a:ln w="12700" cap="flat">
                <a:noFill/>
                <a:miter lim="400000"/>
              </a:ln>
              <a:effectLst/>
            </p:spPr>
          </p:pic>
        </p:gr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8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8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18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4" nodeType="afterEffect">
                                  <p:stCondLst>
                                    <p:cond delay="0"/>
                                  </p:stCondLst>
                                  <p:iterate>
                                    <p:tmAbs val="0"/>
                                  </p:iterate>
                                  <p:childTnLst>
                                    <p:set>
                                      <p:cBhvr>
                                        <p:cTn id="15" fill="hold"/>
                                        <p:tgtEl>
                                          <p:spTgt spid="18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5" nodeType="clickEffect">
                                  <p:stCondLst>
                                    <p:cond delay="0"/>
                                  </p:stCondLst>
                                  <p:iterate>
                                    <p:tmAbs val="0"/>
                                  </p:iterate>
                                  <p:childTnLst>
                                    <p:set>
                                      <p:cBhvr>
                                        <p:cTn id="19" fill="hold"/>
                                        <p:tgtEl>
                                          <p:spTgt spid="187"/>
                                        </p:tgtEl>
                                        <p:attrNameLst>
                                          <p:attrName>style.visibility</p:attrName>
                                        </p:attrNameLst>
                                      </p:cBhvr>
                                      <p:to>
                                        <p:strVal val="visible"/>
                                      </p:to>
                                    </p:set>
                                  </p:childTnLst>
                                </p:cTn>
                              </p:par>
                            </p:childTnLst>
                          </p:cTn>
                        </p:par>
                        <p:par>
                          <p:cTn id="20" fill="hold">
                            <p:stCondLst>
                              <p:cond delay="0"/>
                            </p:stCondLst>
                            <p:childTnLst>
                              <p:par>
                                <p:cTn id="21" presetID="1" presetClass="exit" presetSubtype="0" fill="hold" grpId="6" nodeType="afterEffect">
                                  <p:stCondLst>
                                    <p:cond delay="0"/>
                                  </p:stCondLst>
                                  <p:iterate>
                                    <p:tmAbs val="0"/>
                                  </p:iterate>
                                  <p:childTnLst>
                                    <p:set>
                                      <p:cBhvr>
                                        <p:cTn id="22" fill="hold">
                                          <p:stCondLst>
                                            <p:cond delay="0"/>
                                          </p:stCondLst>
                                        </p:cTn>
                                        <p:tgtEl>
                                          <p:spTgt spid="186"/>
                                        </p:tgtEl>
                                        <p:attrNameLst>
                                          <p:attrName>style.visibility</p:attrName>
                                        </p:attrNameLst>
                                      </p:cBhvr>
                                      <p:to>
                                        <p:strVal val="hidden"/>
                                      </p:to>
                                    </p:set>
                                  </p:childTnLst>
                                </p:cTn>
                              </p:par>
                            </p:childTnLst>
                          </p:cTn>
                        </p:par>
                        <p:par>
                          <p:cTn id="23" fill="hold">
                            <p:stCondLst>
                              <p:cond delay="0"/>
                            </p:stCondLst>
                            <p:childTnLst>
                              <p:par>
                                <p:cTn id="24" presetID="6" presetClass="emph" presetSubtype="0" accel="50000" decel="50000" fill="hold" grpId="7" nodeType="afterEffect">
                                  <p:stCondLst>
                                    <p:cond delay="0"/>
                                  </p:stCondLst>
                                  <p:childTnLst>
                                    <p:animScale>
                                      <p:cBhvr>
                                        <p:cTn id="25" dur="1000" fill="hold"/>
                                        <p:tgtEl>
                                          <p:spTgt spid="185"/>
                                        </p:tgtEl>
                                      </p:cBhvr>
                                      <p:by x="303539" y="303539"/>
                                    </p:animScale>
                                  </p:childTnLst>
                                </p:cTn>
                              </p:par>
                            </p:childTnLst>
                          </p:cTn>
                        </p:par>
                        <p:par>
                          <p:cTn id="26" fill="hold">
                            <p:stCondLst>
                              <p:cond delay="0"/>
                            </p:stCondLst>
                            <p:childTnLst>
                              <p:par>
                                <p:cTn id="27" presetID="-1" presetClass="path" presetSubtype="0" accel="50000" decel="50000" fill="hold" nodeType="afterEffect">
                                  <p:stCondLst>
                                    <p:cond delay="0"/>
                                  </p:stCondLst>
                                  <p:childTnLst>
                                    <p:animMotion origin="layout" path="M 0.000000 0.000000 L -0.403913 -0.065077" pathEditMode="relative">
                                      <p:cBhvr>
                                        <p:cTn id="28" dur="1000" fill="hold"/>
                                        <p:tgtEl>
                                          <p:spTgt spid="18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1" animBg="1" advAuto="0"/>
      <p:bldP spid="184" grpId="4" animBg="1" advAuto="0"/>
      <p:bldP spid="185" grpId="3" animBg="1" advAuto="0"/>
      <p:bldP spid="185" grpId="7" animBg="1" advAuto="0"/>
      <p:bldP spid="186" grpId="2" animBg="1" advAuto="0"/>
      <p:bldP spid="186" grpId="6" animBg="1" advAuto="0"/>
      <p:bldP spid="187" grpId="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COLARISATION"/>
          <p:cNvSpPr txBox="1"/>
          <p:nvPr/>
        </p:nvSpPr>
        <p:spPr>
          <a:xfrm>
            <a:off x="435558" y="10693961"/>
            <a:ext cx="6485533" cy="1082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anchor="ctr">
            <a:spAutoFit/>
          </a:bodyPr>
          <a:lstStyle>
            <a:lvl1pPr algn="l">
              <a:defRPr sz="6200">
                <a:solidFill>
                  <a:srgbClr val="00FDFF"/>
                </a:solidFill>
                <a:latin typeface="+mn-lt"/>
                <a:ea typeface="+mn-ea"/>
                <a:cs typeface="+mn-cs"/>
                <a:sym typeface="Helvetica"/>
              </a:defRPr>
            </a:lvl1pPr>
          </a:lstStyle>
          <a:p>
            <a:r>
              <a:t>SCOLARISATION</a:t>
            </a:r>
          </a:p>
        </p:txBody>
      </p:sp>
      <p:sp>
        <p:nvSpPr>
          <p:cNvPr id="197" name="Rectangle"/>
          <p:cNvSpPr/>
          <p:nvPr/>
        </p:nvSpPr>
        <p:spPr>
          <a:xfrm>
            <a:off x="3695610" y="3438976"/>
            <a:ext cx="14859954" cy="5799280"/>
          </a:xfrm>
          <a:prstGeom prst="rect">
            <a:avLst/>
          </a:prstGeom>
          <a:blipFill>
            <a:blip r:embed="rId2"/>
          </a:blipFill>
          <a:ln w="12700">
            <a:miter lim="400000"/>
          </a:ln>
        </p:spPr>
        <p:txBody>
          <a:bodyPr lIns="71436" tIns="71436" rIns="71436" bIns="71436" anchor="ctr"/>
          <a:lstStyle/>
          <a:p>
            <a:pPr>
              <a:defRPr sz="3600"/>
            </a:pPr>
            <a:endParaRPr/>
          </a:p>
        </p:txBody>
      </p:sp>
      <p:pic>
        <p:nvPicPr>
          <p:cNvPr id="198" name="Image" descr="Image"/>
          <p:cNvPicPr>
            <a:picLocks noChangeAspect="1"/>
          </p:cNvPicPr>
          <p:nvPr/>
        </p:nvPicPr>
        <p:blipFill>
          <a:blip r:embed="rId3">
            <a:extLst/>
          </a:blip>
          <a:stretch>
            <a:fillRect/>
          </a:stretch>
        </p:blipFill>
        <p:spPr>
          <a:xfrm>
            <a:off x="-32222" y="-1263366"/>
            <a:ext cx="24448444" cy="11949512"/>
          </a:xfrm>
          <a:prstGeom prst="rect">
            <a:avLst/>
          </a:prstGeom>
          <a:ln w="12700">
            <a:miter lim="400000"/>
          </a:ln>
        </p:spPr>
      </p:pic>
      <p:sp>
        <p:nvSpPr>
          <p:cNvPr id="199" name="2017-2018:…"/>
          <p:cNvSpPr txBox="1"/>
          <p:nvPr/>
        </p:nvSpPr>
        <p:spPr>
          <a:xfrm>
            <a:off x="12167970" y="11000347"/>
            <a:ext cx="12570714" cy="2352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p>
            <a:pPr algn="l">
              <a:defRPr sz="4800">
                <a:solidFill>
                  <a:srgbClr val="FFFFFF"/>
                </a:solidFill>
                <a:latin typeface="+mn-lt"/>
                <a:ea typeface="+mn-ea"/>
                <a:cs typeface="+mn-cs"/>
                <a:sym typeface="Helvetica"/>
              </a:defRPr>
            </a:pPr>
            <a:r>
              <a:t>2018-2019: </a:t>
            </a:r>
          </a:p>
          <a:p>
            <a:pPr marL="577514" indent="-577514" algn="l">
              <a:buSzPct val="75000"/>
              <a:buChar char="•"/>
              <a:defRPr sz="4800">
                <a:solidFill>
                  <a:srgbClr val="FFFFFF"/>
                </a:solidFill>
                <a:latin typeface="+mn-lt"/>
                <a:ea typeface="+mn-ea"/>
                <a:cs typeface="+mn-cs"/>
                <a:sym typeface="Helvetica"/>
              </a:defRPr>
            </a:pPr>
            <a:r>
              <a:t>Fondamental et secondaire: 172 élèves</a:t>
            </a:r>
          </a:p>
          <a:p>
            <a:pPr marL="577514" indent="-577514" algn="l">
              <a:buSzPct val="75000"/>
              <a:buChar char="•"/>
              <a:defRPr sz="4800">
                <a:solidFill>
                  <a:srgbClr val="FFFFFF"/>
                </a:solidFill>
                <a:latin typeface="+mn-lt"/>
                <a:ea typeface="+mn-ea"/>
                <a:cs typeface="+mn-cs"/>
                <a:sym typeface="Helvetica"/>
              </a:defRPr>
            </a:pPr>
            <a:r>
              <a:t>Formation des adultes: 100 élèves</a:t>
            </a:r>
          </a:p>
        </p:txBody>
      </p:sp>
      <p:grpSp>
        <p:nvGrpSpPr>
          <p:cNvPr id="205" name="Group"/>
          <p:cNvGrpSpPr/>
          <p:nvPr/>
        </p:nvGrpSpPr>
        <p:grpSpPr>
          <a:xfrm>
            <a:off x="415086" y="12003484"/>
            <a:ext cx="7927216" cy="1563145"/>
            <a:chOff x="0" y="0"/>
            <a:chExt cx="7927214" cy="1563144"/>
          </a:xfrm>
        </p:grpSpPr>
        <p:pic>
          <p:nvPicPr>
            <p:cNvPr id="200" name="Image" descr="Image"/>
            <p:cNvPicPr>
              <a:picLocks noChangeAspect="1"/>
            </p:cNvPicPr>
            <p:nvPr/>
          </p:nvPicPr>
          <p:blipFill>
            <a:blip r:embed="rId4">
              <a:extLst/>
            </a:blip>
            <a:stretch>
              <a:fillRect/>
            </a:stretch>
          </p:blipFill>
          <p:spPr>
            <a:xfrm>
              <a:off x="3180613" y="-1"/>
              <a:ext cx="4746602" cy="1155702"/>
            </a:xfrm>
            <a:prstGeom prst="rect">
              <a:avLst/>
            </a:prstGeom>
            <a:ln w="12700" cap="flat">
              <a:noFill/>
              <a:miter lim="400000"/>
            </a:ln>
            <a:effectLst/>
          </p:spPr>
        </p:pic>
        <p:grpSp>
          <p:nvGrpSpPr>
            <p:cNvPr id="204" name="Group"/>
            <p:cNvGrpSpPr/>
            <p:nvPr/>
          </p:nvGrpSpPr>
          <p:grpSpPr>
            <a:xfrm>
              <a:off x="0" y="98582"/>
              <a:ext cx="2882502" cy="1464563"/>
              <a:chOff x="0" y="0"/>
              <a:chExt cx="2882501" cy="1464562"/>
            </a:xfrm>
          </p:grpSpPr>
          <p:pic>
            <p:nvPicPr>
              <p:cNvPr id="201" name="Image" descr="Image"/>
              <p:cNvPicPr>
                <a:picLocks noChangeAspect="1"/>
              </p:cNvPicPr>
              <p:nvPr/>
            </p:nvPicPr>
            <p:blipFill>
              <a:blip r:embed="rId5">
                <a:extLst/>
              </a:blip>
              <a:stretch>
                <a:fillRect/>
              </a:stretch>
            </p:blipFill>
            <p:spPr>
              <a:xfrm>
                <a:off x="270821" y="384853"/>
                <a:ext cx="1676186" cy="730963"/>
              </a:xfrm>
              <a:prstGeom prst="rect">
                <a:avLst/>
              </a:prstGeom>
              <a:ln w="12700" cap="flat">
                <a:noFill/>
                <a:miter lim="400000"/>
              </a:ln>
              <a:effectLst/>
            </p:spPr>
          </p:pic>
          <p:pic>
            <p:nvPicPr>
              <p:cNvPr id="202" name="Image" descr="Image"/>
              <p:cNvPicPr>
                <a:picLocks noChangeAspect="1"/>
              </p:cNvPicPr>
              <p:nvPr/>
            </p:nvPicPr>
            <p:blipFill>
              <a:blip r:embed="rId6">
                <a:extLst/>
              </a:blip>
              <a:stretch>
                <a:fillRect/>
              </a:stretch>
            </p:blipFill>
            <p:spPr>
              <a:xfrm>
                <a:off x="0" y="290107"/>
                <a:ext cx="2471829" cy="1174455"/>
              </a:xfrm>
              <a:prstGeom prst="rect">
                <a:avLst/>
              </a:prstGeom>
              <a:ln w="12700" cap="flat">
                <a:noFill/>
                <a:miter lim="400000"/>
              </a:ln>
              <a:effectLst/>
            </p:spPr>
          </p:pic>
          <p:pic>
            <p:nvPicPr>
              <p:cNvPr id="203" name="Image" descr="Image"/>
              <p:cNvPicPr>
                <a:picLocks noChangeAspect="1"/>
              </p:cNvPicPr>
              <p:nvPr/>
            </p:nvPicPr>
            <p:blipFill>
              <a:blip r:embed="rId7">
                <a:extLst/>
              </a:blip>
              <a:stretch>
                <a:fillRect/>
              </a:stretch>
            </p:blipFill>
            <p:spPr>
              <a:xfrm>
                <a:off x="452926" y="-1"/>
                <a:ext cx="2429576" cy="992671"/>
              </a:xfrm>
              <a:prstGeom prst="rect">
                <a:avLst/>
              </a:prstGeom>
              <a:ln w="12700" cap="flat">
                <a:noFill/>
                <a:miter lim="400000"/>
              </a:ln>
              <a:effectLst/>
            </p:spPr>
          </p:pic>
        </p:gr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1" animBg="1" advAuto="0"/>
    </p:bldLst>
  </p:timing>
</p:sld>
</file>

<file path=ppt/theme/theme1.xml><?xml version="1.0" encoding="utf-8"?>
<a:theme xmlns:a="http://schemas.openxmlformats.org/drawingml/2006/main" name="Black">
  <a:themeElements>
    <a:clrScheme name="Black">
      <a:dk1>
        <a:srgbClr val="000000"/>
      </a:dk1>
      <a:lt1>
        <a:srgbClr val="000000"/>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Neue"/>
        <a:ea typeface="Helvetica Neue"/>
        <a:cs typeface="Helvetica Neue"/>
      </a:majorFont>
      <a:minorFont>
        <a:latin typeface="Helvetica"/>
        <a:ea typeface="Helvetica"/>
        <a:cs typeface="Helvetic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Neue"/>
        <a:ea typeface="Helvetica Neue"/>
        <a:cs typeface="Helvetica Neue"/>
      </a:majorFont>
      <a:minorFont>
        <a:latin typeface="Helvetica"/>
        <a:ea typeface="Helvetica"/>
        <a:cs typeface="Helvetic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1538</Words>
  <Application>Microsoft Office PowerPoint</Application>
  <PresentationFormat>Custom</PresentationFormat>
  <Paragraphs>99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Helvetica</vt:lpstr>
      <vt:lpstr>Helvetica Light</vt:lpstr>
      <vt:lpstr>Helvetica Neue</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HOFFMANN Julien</cp:lastModifiedBy>
  <cp:revision>1</cp:revision>
  <dcterms:modified xsi:type="dcterms:W3CDTF">2019-06-11T09:44:25Z</dcterms:modified>
</cp:coreProperties>
</file>